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1" r:id="rId4"/>
    <p:sldId id="256" r:id="rId5"/>
    <p:sldId id="292" r:id="rId6"/>
    <p:sldId id="29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0" r:id="rId40"/>
    <p:sldId id="289" r:id="rId41"/>
    <p:sldId id="294" r:id="rId42"/>
    <p:sldId id="296" r:id="rId43"/>
    <p:sldId id="297" r:id="rId44"/>
    <p:sldId id="295"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8" autoAdjust="0"/>
  </p:normalViewPr>
  <p:slideViewPr>
    <p:cSldViewPr>
      <p:cViewPr varScale="1">
        <p:scale>
          <a:sx n="54" d="100"/>
          <a:sy n="54" d="100"/>
        </p:scale>
        <p:origin x="18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4A2549F-0D33-4B0F-B613-DDB8ED9A48AC}" type="datetimeFigureOut">
              <a:rPr lang="tr-TR" smtClean="0"/>
              <a:t>11.06.2020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35637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A2549F-0D33-4B0F-B613-DDB8ED9A48AC}" type="datetimeFigureOut">
              <a:rPr lang="tr-TR" smtClean="0"/>
              <a:t>11.06.2020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341733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A2549F-0D33-4B0F-B613-DDB8ED9A48AC}" type="datetimeFigureOut">
              <a:rPr lang="tr-TR" smtClean="0"/>
              <a:t>11.06.2020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236339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17950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7372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9" y="1709747"/>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9" y="45894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5832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1"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1"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273088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2" y="365131"/>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4"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4" y="2505076"/>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6"/>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339739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294058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65548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3" y="457200"/>
            <a:ext cx="2949177"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2" y="987434"/>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3" y="2057401"/>
            <a:ext cx="294917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38378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A2549F-0D33-4B0F-B613-DDB8ED9A48AC}" type="datetimeFigureOut">
              <a:rPr lang="tr-TR" smtClean="0"/>
              <a:t>11.06.2020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4047836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3" y="457200"/>
            <a:ext cx="2949177"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2" y="987434"/>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dirty="0"/>
          </a:p>
        </p:txBody>
      </p:sp>
      <p:sp>
        <p:nvSpPr>
          <p:cNvPr id="4" name="Metin Yer Tutucusu 3"/>
          <p:cNvSpPr>
            <a:spLocks noGrp="1"/>
          </p:cNvSpPr>
          <p:nvPr>
            <p:ph type="body" sz="half" idx="2"/>
          </p:nvPr>
        </p:nvSpPr>
        <p:spPr>
          <a:xfrm>
            <a:off x="629843" y="2057401"/>
            <a:ext cx="294917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414880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3844541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7"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4205252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368519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3986498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9" y="1709747"/>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9" y="45894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2455428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1"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1"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388154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2" y="365131"/>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4"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4" y="2505076"/>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6"/>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2497864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182350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313646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4A2549F-0D33-4B0F-B613-DDB8ED9A48AC}" type="datetimeFigureOut">
              <a:rPr lang="tr-TR" smtClean="0"/>
              <a:t>11.06.2020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277713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3" y="457200"/>
            <a:ext cx="2949177"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2" y="987434"/>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3" y="2057401"/>
            <a:ext cx="294917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2019855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3" y="457200"/>
            <a:ext cx="2949177"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2" y="987434"/>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dirty="0"/>
          </a:p>
        </p:txBody>
      </p:sp>
      <p:sp>
        <p:nvSpPr>
          <p:cNvPr id="4" name="Metin Yer Tutucusu 3"/>
          <p:cNvSpPr>
            <a:spLocks noGrp="1"/>
          </p:cNvSpPr>
          <p:nvPr>
            <p:ph type="body" sz="half" idx="2"/>
          </p:nvPr>
        </p:nvSpPr>
        <p:spPr>
          <a:xfrm>
            <a:off x="629843" y="2057401"/>
            <a:ext cx="294917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3252154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216751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7"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7526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A2549F-0D33-4B0F-B613-DDB8ED9A48AC}" type="datetimeFigureOut">
              <a:rPr lang="tr-TR" smtClean="0"/>
              <a:t>11.06.2020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4161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A2549F-0D33-4B0F-B613-DDB8ED9A48AC}" type="datetimeFigureOut">
              <a:rPr lang="tr-TR" smtClean="0"/>
              <a:t>11.06.2020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137998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A2549F-0D33-4B0F-B613-DDB8ED9A48AC}" type="datetimeFigureOut">
              <a:rPr lang="tr-TR" smtClean="0"/>
              <a:t>11.06.2020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352884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4A2549F-0D33-4B0F-B613-DDB8ED9A48AC}" type="datetimeFigureOut">
              <a:rPr lang="tr-TR" smtClean="0"/>
              <a:t>11.06.2020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34256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A2549F-0D33-4B0F-B613-DDB8ED9A48AC}" type="datetimeFigureOut">
              <a:rPr lang="tr-TR" smtClean="0"/>
              <a:t>11.06.2020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105626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A2549F-0D33-4B0F-B613-DDB8ED9A48AC}" type="datetimeFigureOut">
              <a:rPr lang="tr-TR" smtClean="0"/>
              <a:t>11.06.2020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7C10B4-FEB9-4CE7-9743-2846714EA843}" type="slidenum">
              <a:rPr lang="tr-TR" smtClean="0"/>
              <a:t>‹#›</a:t>
            </a:fld>
            <a:endParaRPr lang="tr-TR"/>
          </a:p>
        </p:txBody>
      </p:sp>
    </p:spTree>
    <p:extLst>
      <p:ext uri="{BB962C8B-B14F-4D97-AF65-F5344CB8AC3E}">
        <p14:creationId xmlns:p14="http://schemas.microsoft.com/office/powerpoint/2010/main" val="11091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2549F-0D33-4B0F-B613-DDB8ED9A48AC}" type="datetimeFigureOut">
              <a:rPr lang="tr-TR" smtClean="0"/>
              <a:t>11.06.2020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C10B4-FEB9-4CE7-9743-2846714EA843}" type="slidenum">
              <a:rPr lang="tr-TR" smtClean="0"/>
              <a:t>‹#›</a:t>
            </a:fld>
            <a:endParaRPr lang="tr-TR"/>
          </a:p>
        </p:txBody>
      </p:sp>
    </p:spTree>
    <p:extLst>
      <p:ext uri="{BB962C8B-B14F-4D97-AF65-F5344CB8AC3E}">
        <p14:creationId xmlns:p14="http://schemas.microsoft.com/office/powerpoint/2010/main" val="7296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2" y="365131"/>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1" y="63563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3"/>
          </p:nvPr>
        </p:nvSpPr>
        <p:spPr>
          <a:xfrm>
            <a:off x="3028952" y="63563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6457951" y="63563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2477990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2" y="365131"/>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1" y="63563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19E7525-D223-4368-98BC-D6AF196D0113}" type="datetimeFigureOut">
              <a:rPr lang="tr-TR" smtClean="0">
                <a:solidFill>
                  <a:prstClr val="black">
                    <a:tint val="75000"/>
                  </a:prstClr>
                </a:solidFill>
              </a:rPr>
              <a:pPr defTabSz="685800"/>
              <a:t>11.06.2020</a:t>
            </a:fld>
            <a:endParaRPr lang="tr-TR" dirty="0">
              <a:solidFill>
                <a:prstClr val="black">
                  <a:tint val="75000"/>
                </a:prstClr>
              </a:solidFill>
            </a:endParaRPr>
          </a:p>
        </p:txBody>
      </p:sp>
      <p:sp>
        <p:nvSpPr>
          <p:cNvPr id="5" name="Altbilgi Yer Tutucusu 4"/>
          <p:cNvSpPr>
            <a:spLocks noGrp="1"/>
          </p:cNvSpPr>
          <p:nvPr>
            <p:ph type="ftr" sz="quarter" idx="3"/>
          </p:nvPr>
        </p:nvSpPr>
        <p:spPr>
          <a:xfrm>
            <a:off x="3028952" y="63563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6457951" y="63563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B3040DA-F1AF-4199-8B4F-B2A7CF3EDD1A}" type="slidenum">
              <a:rPr lang="tr-TR" smtClean="0">
                <a:solidFill>
                  <a:prstClr val="black">
                    <a:tint val="75000"/>
                  </a:prstClr>
                </a:solidFill>
              </a:rPr>
              <a:pPr defTabSz="685800"/>
              <a:t>‹#›</a:t>
            </a:fld>
            <a:endParaRPr lang="tr-TR" dirty="0">
              <a:solidFill>
                <a:prstClr val="black">
                  <a:tint val="75000"/>
                </a:prstClr>
              </a:solidFill>
            </a:endParaRPr>
          </a:p>
        </p:txBody>
      </p:sp>
    </p:spTree>
    <p:extLst>
      <p:ext uri="{BB962C8B-B14F-4D97-AF65-F5344CB8AC3E}">
        <p14:creationId xmlns:p14="http://schemas.microsoft.com/office/powerpoint/2010/main" val="1316366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116632"/>
            <a:ext cx="8229600" cy="936104"/>
          </a:xfrm>
        </p:spPr>
        <p:txBody>
          <a:bodyPr>
            <a:normAutofit fontScale="90000"/>
          </a:bodyPr>
          <a:lstStyle/>
          <a:p>
            <a:r>
              <a:rPr lang="tr-TR" dirty="0" smtClean="0"/>
              <a:t/>
            </a:r>
            <a:br>
              <a:rPr lang="tr-TR" dirty="0" smtClean="0"/>
            </a:br>
            <a:r>
              <a:rPr lang="tr-TR" dirty="0" smtClean="0"/>
              <a:t>FİNANS MATEMATİĞİ </a:t>
            </a:r>
            <a:br>
              <a:rPr lang="tr-TR" dirty="0" smtClean="0"/>
            </a:br>
            <a:endParaRPr lang="tr-TR" dirty="0"/>
          </a:p>
        </p:txBody>
      </p:sp>
      <p:sp>
        <p:nvSpPr>
          <p:cNvPr id="5" name="İçerik Yer Tutucusu 4"/>
          <p:cNvSpPr>
            <a:spLocks noGrp="1"/>
          </p:cNvSpPr>
          <p:nvPr>
            <p:ph idx="1"/>
          </p:nvPr>
        </p:nvSpPr>
        <p:spPr>
          <a:xfrm>
            <a:off x="457200" y="908720"/>
            <a:ext cx="8229600" cy="5544616"/>
          </a:xfrm>
        </p:spPr>
        <p:txBody>
          <a:bodyPr/>
          <a:lstStyle/>
          <a:p>
            <a:r>
              <a:rPr lang="tr-TR" b="1" dirty="0" smtClean="0"/>
              <a:t>SEMİNERİMİZE</a:t>
            </a:r>
            <a:endParaRPr lang="tr-T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56084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81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936104"/>
          </a:xfrm>
        </p:spPr>
        <p:txBody>
          <a:bodyPr/>
          <a:lstStyle/>
          <a:p>
            <a:r>
              <a:rPr lang="tr-TR" dirty="0" smtClean="0"/>
              <a:t>BASİT FAİZ</a:t>
            </a:r>
            <a:endParaRPr lang="tr-TR" dirty="0"/>
          </a:p>
        </p:txBody>
      </p:sp>
      <p:sp>
        <p:nvSpPr>
          <p:cNvPr id="3" name="İçerik Yer Tutucusu 2"/>
          <p:cNvSpPr>
            <a:spLocks noGrp="1"/>
          </p:cNvSpPr>
          <p:nvPr>
            <p:ph idx="1"/>
          </p:nvPr>
        </p:nvSpPr>
        <p:spPr>
          <a:xfrm>
            <a:off x="251520" y="980728"/>
            <a:ext cx="8712968" cy="5616624"/>
          </a:xfrm>
        </p:spPr>
        <p:txBody>
          <a:bodyPr>
            <a:normAutofit lnSpcReduction="10000"/>
          </a:bodyPr>
          <a:lstStyle/>
          <a:p>
            <a:r>
              <a:rPr lang="tr-TR" b="1" dirty="0" smtClean="0"/>
              <a:t>2.1.2 GELECEK DEĞER:</a:t>
            </a:r>
          </a:p>
          <a:p>
            <a:r>
              <a:rPr lang="tr-TR" dirty="0" smtClean="0"/>
              <a:t>Basit faiz hesaplamada kullanılan formülden yararlanarak vade sonunda ödenecek değeri şöyle hesaplarız.</a:t>
            </a:r>
          </a:p>
          <a:p>
            <a:r>
              <a:rPr lang="tr-TR" b="1" dirty="0" smtClean="0"/>
              <a:t>G=Ş+ Ş(i x n) ya da</a:t>
            </a:r>
          </a:p>
          <a:p>
            <a:r>
              <a:rPr lang="tr-TR" b="1" dirty="0" smtClean="0"/>
              <a:t>G= Ş(1+ (i x n))</a:t>
            </a:r>
          </a:p>
          <a:p>
            <a:r>
              <a:rPr lang="tr-TR" dirty="0" smtClean="0"/>
              <a:t>G= Vadede ödenecek tutarı,</a:t>
            </a:r>
          </a:p>
          <a:p>
            <a:r>
              <a:rPr lang="tr-TR" dirty="0" smtClean="0"/>
              <a:t>Ş= Ödünç alınan tutarı ya da vadede ödenecek tutarın peşin değerini,</a:t>
            </a:r>
          </a:p>
          <a:p>
            <a:r>
              <a:rPr lang="tr-TR" dirty="0" smtClean="0"/>
              <a:t>i= Yıllık faiz oranını</a:t>
            </a:r>
          </a:p>
          <a:p>
            <a:r>
              <a:rPr lang="tr-TR" dirty="0"/>
              <a:t>n</a:t>
            </a:r>
            <a:r>
              <a:rPr lang="tr-TR" dirty="0" smtClean="0"/>
              <a:t>= Zamanı temsil eder.</a:t>
            </a:r>
          </a:p>
          <a:p>
            <a:endParaRPr lang="tr-TR" dirty="0"/>
          </a:p>
        </p:txBody>
      </p:sp>
    </p:spTree>
    <p:extLst>
      <p:ext uri="{BB962C8B-B14F-4D97-AF65-F5344CB8AC3E}">
        <p14:creationId xmlns:p14="http://schemas.microsoft.com/office/powerpoint/2010/main" val="387982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268760"/>
                <a:ext cx="8229600" cy="5256584"/>
              </a:xfrm>
            </p:spPr>
            <p:txBody>
              <a:bodyPr/>
              <a:lstStyle/>
              <a:p>
                <a:r>
                  <a:rPr lang="tr-TR" dirty="0" smtClean="0"/>
                  <a:t>ÖRNEK:</a:t>
                </a:r>
              </a:p>
              <a:p>
                <a:r>
                  <a:rPr lang="tr-TR" dirty="0" smtClean="0"/>
                  <a:t>Yıllık faiz oranı %50 olan 20 milyon TL’lik borç 72 gün sonra kaç milyon TL olarak ödenir?</a:t>
                </a:r>
              </a:p>
              <a:p>
                <a:r>
                  <a:rPr lang="tr-TR" dirty="0" smtClean="0"/>
                  <a:t>G= Ş(1+ (i x n)</a:t>
                </a:r>
              </a:p>
              <a:p>
                <a:r>
                  <a:rPr lang="tr-TR" dirty="0" smtClean="0"/>
                  <a:t>G= 20.000.000 x (1+</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0,5 </m:t>
                        </m:r>
                        <m:r>
                          <a:rPr lang="tr-TR" b="0" i="1" smtClean="0">
                            <a:latin typeface="Cambria Math"/>
                          </a:rPr>
                          <m:t>𝑥</m:t>
                        </m:r>
                        <m:r>
                          <a:rPr lang="tr-TR" b="0" i="1" smtClean="0">
                            <a:latin typeface="Cambria Math"/>
                          </a:rPr>
                          <m:t> 72</m:t>
                        </m:r>
                      </m:num>
                      <m:den>
                        <m:r>
                          <a:rPr lang="tr-TR" b="0" i="1" smtClean="0">
                            <a:latin typeface="Cambria Math"/>
                          </a:rPr>
                          <m:t>360</m:t>
                        </m:r>
                      </m:den>
                    </m:f>
                  </m:oMath>
                </a14:m>
                <a:r>
                  <a:rPr lang="tr-TR" dirty="0" smtClean="0"/>
                  <a:t>) = 22.000.000 TL</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268760"/>
                <a:ext cx="8229600" cy="5256584"/>
              </a:xfrm>
              <a:blipFill rotWithShape="1">
                <a:blip r:embed="rId2"/>
                <a:stretch>
                  <a:fillRect l="-1630" t="-1508"/>
                </a:stretch>
              </a:blipFill>
            </p:spPr>
            <p:txBody>
              <a:bodyPr/>
              <a:lstStyle/>
              <a:p>
                <a:r>
                  <a:rPr lang="tr-TR">
                    <a:noFill/>
                  </a:rPr>
                  <a:t> </a:t>
                </a:r>
              </a:p>
            </p:txBody>
          </p:sp>
        </mc:Fallback>
      </mc:AlternateContent>
    </p:spTree>
    <p:extLst>
      <p:ext uri="{BB962C8B-B14F-4D97-AF65-F5344CB8AC3E}">
        <p14:creationId xmlns:p14="http://schemas.microsoft.com/office/powerpoint/2010/main" val="412762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1268760"/>
                <a:ext cx="8496944" cy="5256584"/>
              </a:xfrm>
            </p:spPr>
            <p:txBody>
              <a:bodyPr/>
              <a:lstStyle/>
              <a:p>
                <a:r>
                  <a:rPr lang="tr-TR" b="1" dirty="0" smtClean="0"/>
                  <a:t>2.1.3 ŞİMDİKİ DEĞER</a:t>
                </a:r>
              </a:p>
              <a:p>
                <a:r>
                  <a:rPr lang="tr-TR" dirty="0" smtClean="0"/>
                  <a:t>Vadedeki tutar belli ise; şimdiki değerin bulunmasında Gelecek değer formülünden yararlanılır ve şimdiki değer:</a:t>
                </a:r>
              </a:p>
              <a:p>
                <a:r>
                  <a:rPr lang="tr-TR" sz="4000" b="1" dirty="0" smtClean="0"/>
                  <a:t>Ş= </a:t>
                </a:r>
                <a14:m>
                  <m:oMath xmlns:m="http://schemas.openxmlformats.org/officeDocument/2006/math">
                    <m:f>
                      <m:fPr>
                        <m:ctrlPr>
                          <a:rPr lang="tr-TR" sz="4000" b="1" i="1" smtClean="0">
                            <a:latin typeface="Cambria Math" panose="02040503050406030204" pitchFamily="18" charset="0"/>
                          </a:rPr>
                        </m:ctrlPr>
                      </m:fPr>
                      <m:num>
                        <m:r>
                          <a:rPr lang="tr-TR" sz="4000" b="1" i="1" smtClean="0">
                            <a:latin typeface="Cambria Math"/>
                          </a:rPr>
                          <m:t>𝑮</m:t>
                        </m:r>
                      </m:num>
                      <m:den>
                        <m:r>
                          <a:rPr lang="tr-TR" sz="4000" b="1" i="1" smtClean="0">
                            <a:latin typeface="Cambria Math"/>
                          </a:rPr>
                          <m:t>𝟏</m:t>
                        </m:r>
                        <m:r>
                          <a:rPr lang="tr-TR" sz="4000" b="1" i="1" smtClean="0">
                            <a:latin typeface="Cambria Math"/>
                          </a:rPr>
                          <m:t>+(</m:t>
                        </m:r>
                        <m:r>
                          <a:rPr lang="tr-TR" sz="4000" b="1" i="1" smtClean="0">
                            <a:latin typeface="Cambria Math"/>
                          </a:rPr>
                          <m:t>𝒊𝒙𝒏</m:t>
                        </m:r>
                        <m:r>
                          <a:rPr lang="tr-TR" sz="4000" b="1" i="1" smtClean="0">
                            <a:latin typeface="Cambria Math"/>
                          </a:rPr>
                          <m:t>)</m:t>
                        </m:r>
                      </m:den>
                    </m:f>
                  </m:oMath>
                </a14:m>
                <a:endParaRPr lang="tr-TR" sz="4000"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1268760"/>
                <a:ext cx="8496944" cy="5256584"/>
              </a:xfrm>
              <a:blipFill rotWithShape="1">
                <a:blip r:embed="rId2"/>
                <a:stretch>
                  <a:fillRect l="-2224" t="-1508"/>
                </a:stretch>
              </a:blipFill>
            </p:spPr>
            <p:txBody>
              <a:bodyPr/>
              <a:lstStyle/>
              <a:p>
                <a:r>
                  <a:rPr lang="tr-TR">
                    <a:noFill/>
                  </a:rPr>
                  <a:t> </a:t>
                </a:r>
              </a:p>
            </p:txBody>
          </p:sp>
        </mc:Fallback>
      </mc:AlternateContent>
    </p:spTree>
    <p:extLst>
      <p:ext uri="{BB962C8B-B14F-4D97-AF65-F5344CB8AC3E}">
        <p14:creationId xmlns:p14="http://schemas.microsoft.com/office/powerpoint/2010/main" val="49396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b="1" dirty="0" smtClean="0"/>
                  <a:t>2.1.3 ŞİMDİKİ DEĞER</a:t>
                </a:r>
              </a:p>
              <a:p>
                <a:r>
                  <a:rPr lang="tr-TR" dirty="0" smtClean="0"/>
                  <a:t>Yıllık faiz oranının %50 olduğunu varsayalım. Eğer bir borç 72 gün sonra 22 milyon TL olarak ödenecekse, bu borcun şimdiki değeri nedir?</a:t>
                </a:r>
              </a:p>
              <a:p>
                <a:r>
                  <a:rPr lang="tr-TR" b="1" dirty="0" smtClean="0"/>
                  <a:t>Ş= </a:t>
                </a:r>
                <a14:m>
                  <m:oMath xmlns:m="http://schemas.openxmlformats.org/officeDocument/2006/math">
                    <m:f>
                      <m:fPr>
                        <m:ctrlPr>
                          <a:rPr lang="tr-TR" b="1" i="1" smtClean="0">
                            <a:latin typeface="Cambria Math" panose="02040503050406030204" pitchFamily="18" charset="0"/>
                          </a:rPr>
                        </m:ctrlPr>
                      </m:fPr>
                      <m:num>
                        <m:r>
                          <a:rPr lang="tr-TR" b="1" i="1" smtClean="0">
                            <a:latin typeface="Cambria Math"/>
                          </a:rPr>
                          <m:t>𝑮</m:t>
                        </m:r>
                      </m:num>
                      <m:den>
                        <m:r>
                          <a:rPr lang="tr-TR" b="1" i="1" smtClean="0">
                            <a:latin typeface="Cambria Math"/>
                          </a:rPr>
                          <m:t>𝟏</m:t>
                        </m:r>
                        <m:r>
                          <a:rPr lang="tr-TR" b="1" i="1" smtClean="0">
                            <a:latin typeface="Cambria Math"/>
                          </a:rPr>
                          <m:t>+(</m:t>
                        </m:r>
                        <m:r>
                          <a:rPr lang="tr-TR" b="1" i="1" smtClean="0">
                            <a:latin typeface="Cambria Math"/>
                          </a:rPr>
                          <m:t>𝒊𝒙𝒏</m:t>
                        </m:r>
                        <m:r>
                          <a:rPr lang="tr-TR" b="1" i="1" smtClean="0">
                            <a:latin typeface="Cambria Math"/>
                          </a:rPr>
                          <m:t>)</m:t>
                        </m:r>
                      </m:den>
                    </m:f>
                  </m:oMath>
                </a14:m>
                <a:endParaRPr lang="tr-TR" dirty="0" smtClean="0"/>
              </a:p>
              <a:p>
                <a:r>
                  <a:rPr lang="tr-TR" b="1" dirty="0" smtClean="0"/>
                  <a:t>Ş= </a:t>
                </a:r>
                <a14:m>
                  <m:oMath xmlns:m="http://schemas.openxmlformats.org/officeDocument/2006/math">
                    <m:f>
                      <m:fPr>
                        <m:ctrlPr>
                          <a:rPr lang="tr-TR" b="1" i="1" smtClean="0">
                            <a:latin typeface="Cambria Math" panose="02040503050406030204" pitchFamily="18" charset="0"/>
                          </a:rPr>
                        </m:ctrlPr>
                      </m:fPr>
                      <m:num>
                        <m:r>
                          <a:rPr lang="tr-TR" b="1" i="1" smtClean="0">
                            <a:latin typeface="Cambria Math"/>
                          </a:rPr>
                          <m:t>𝟐𝟐</m:t>
                        </m:r>
                        <m:r>
                          <a:rPr lang="tr-TR" b="1" i="1" smtClean="0">
                            <a:latin typeface="Cambria Math"/>
                          </a:rPr>
                          <m:t>.</m:t>
                        </m:r>
                        <m:r>
                          <a:rPr lang="tr-TR" b="1" i="1" smtClean="0">
                            <a:latin typeface="Cambria Math"/>
                          </a:rPr>
                          <m:t>𝟎𝟎𝟎</m:t>
                        </m:r>
                        <m:r>
                          <a:rPr lang="tr-TR" b="1" i="1" smtClean="0">
                            <a:latin typeface="Cambria Math"/>
                          </a:rPr>
                          <m:t>.</m:t>
                        </m:r>
                        <m:r>
                          <a:rPr lang="tr-TR" b="1" i="1" smtClean="0">
                            <a:latin typeface="Cambria Math"/>
                          </a:rPr>
                          <m:t>𝟎𝟎𝟎</m:t>
                        </m:r>
                      </m:num>
                      <m:den>
                        <m:r>
                          <a:rPr lang="tr-TR" b="1" i="1" smtClean="0">
                            <a:latin typeface="Cambria Math"/>
                          </a:rPr>
                          <m:t>𝟏</m:t>
                        </m:r>
                        <m:r>
                          <a:rPr lang="tr-TR" b="1" i="1" smtClean="0">
                            <a:latin typeface="Cambria Math"/>
                          </a:rPr>
                          <m:t>+(</m:t>
                        </m:r>
                        <m:r>
                          <a:rPr lang="tr-TR" b="1" i="1" smtClean="0">
                            <a:latin typeface="Cambria Math"/>
                          </a:rPr>
                          <m:t>𝟎</m:t>
                        </m:r>
                        <m:r>
                          <a:rPr lang="tr-TR" b="1" i="1" smtClean="0">
                            <a:latin typeface="Cambria Math"/>
                          </a:rPr>
                          <m:t>,</m:t>
                        </m:r>
                        <m:r>
                          <a:rPr lang="tr-TR" b="1" i="1" smtClean="0">
                            <a:latin typeface="Cambria Math"/>
                          </a:rPr>
                          <m:t>𝟓</m:t>
                        </m:r>
                        <m:r>
                          <a:rPr lang="tr-TR" b="1" i="1" smtClean="0">
                            <a:latin typeface="Cambria Math"/>
                          </a:rPr>
                          <m:t> </m:t>
                        </m:r>
                        <m:r>
                          <a:rPr lang="tr-TR" b="1" i="1" smtClean="0">
                            <a:latin typeface="Cambria Math"/>
                          </a:rPr>
                          <m:t>𝒙</m:t>
                        </m:r>
                        <m:r>
                          <a:rPr lang="tr-TR" b="1" i="1" smtClean="0">
                            <a:latin typeface="Cambria Math"/>
                          </a:rPr>
                          <m:t> (</m:t>
                        </m:r>
                        <m:f>
                          <m:fPr>
                            <m:ctrlPr>
                              <a:rPr lang="tr-TR" b="1" i="1" smtClean="0">
                                <a:latin typeface="Cambria Math" panose="02040503050406030204" pitchFamily="18" charset="0"/>
                              </a:rPr>
                            </m:ctrlPr>
                          </m:fPr>
                          <m:num>
                            <m:r>
                              <a:rPr lang="tr-TR" b="1" i="1" smtClean="0">
                                <a:latin typeface="Cambria Math"/>
                              </a:rPr>
                              <m:t>𝟕𝟐</m:t>
                            </m:r>
                          </m:num>
                          <m:den>
                            <m:r>
                              <a:rPr lang="tr-TR" b="1" i="1" smtClean="0">
                                <a:latin typeface="Cambria Math"/>
                              </a:rPr>
                              <m:t>𝟑𝟔𝟎</m:t>
                            </m:r>
                          </m:den>
                        </m:f>
                        <m:r>
                          <a:rPr lang="tr-TR" b="1" i="1" smtClean="0">
                            <a:latin typeface="Cambria Math"/>
                          </a:rPr>
                          <m:t>) )</m:t>
                        </m:r>
                      </m:den>
                    </m:f>
                  </m:oMath>
                </a14:m>
                <a:r>
                  <a:rPr lang="tr-TR" dirty="0" smtClean="0"/>
                  <a:t> = 20.000.000 TL</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1">
                <a:blip r:embed="rId2"/>
                <a:stretch>
                  <a:fillRect l="-1630" t="-1752" r="-1852"/>
                </a:stretch>
              </a:blipFill>
            </p:spPr>
            <p:txBody>
              <a:bodyPr/>
              <a:lstStyle/>
              <a:p>
                <a:r>
                  <a:rPr lang="tr-TR">
                    <a:noFill/>
                  </a:rPr>
                  <a:t> </a:t>
                </a:r>
              </a:p>
            </p:txBody>
          </p:sp>
        </mc:Fallback>
      </mc:AlternateContent>
    </p:spTree>
    <p:extLst>
      <p:ext uri="{BB962C8B-B14F-4D97-AF65-F5344CB8AC3E}">
        <p14:creationId xmlns:p14="http://schemas.microsoft.com/office/powerpoint/2010/main" val="1050527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268760"/>
                <a:ext cx="8229600" cy="5400600"/>
              </a:xfrm>
            </p:spPr>
            <p:txBody>
              <a:bodyPr/>
              <a:lstStyle/>
              <a:p>
                <a:r>
                  <a:rPr lang="tr-TR" b="1" dirty="0" smtClean="0"/>
                  <a:t>2.1.4 FAİZ ORANI</a:t>
                </a:r>
              </a:p>
              <a:p>
                <a:r>
                  <a:rPr lang="tr-TR" dirty="0" smtClean="0"/>
                  <a:t>Gelecek değer formülünden yararlanarak faiz oranı formülünü çıkarabiliriz.</a:t>
                </a:r>
              </a:p>
              <a:p>
                <a:r>
                  <a:rPr lang="tr-TR" b="1" dirty="0" smtClean="0"/>
                  <a:t>G=Ş+ Ş(i x n) </a:t>
                </a:r>
                <a:r>
                  <a:rPr lang="tr-TR" b="1" dirty="0" smtClean="0">
                    <a:sym typeface="Wingdings" pitchFamily="2" charset="2"/>
                  </a:rPr>
                  <a:t> </a:t>
                </a:r>
                <a:r>
                  <a:rPr lang="tr-TR" sz="4400" b="1" dirty="0" smtClean="0">
                    <a:sym typeface="Wingdings" pitchFamily="2" charset="2"/>
                  </a:rPr>
                  <a:t>i= </a:t>
                </a:r>
                <a14:m>
                  <m:oMath xmlns:m="http://schemas.openxmlformats.org/officeDocument/2006/math">
                    <m:f>
                      <m:fPr>
                        <m:ctrlPr>
                          <a:rPr lang="tr-TR" sz="4400" b="1" i="1" smtClean="0">
                            <a:latin typeface="Cambria Math" panose="02040503050406030204" pitchFamily="18" charset="0"/>
                            <a:sym typeface="Wingdings" pitchFamily="2" charset="2"/>
                          </a:rPr>
                        </m:ctrlPr>
                      </m:fPr>
                      <m:num>
                        <m:r>
                          <a:rPr lang="tr-TR" sz="4400" b="1" i="1" smtClean="0">
                            <a:latin typeface="Cambria Math"/>
                            <a:sym typeface="Wingdings" pitchFamily="2" charset="2"/>
                          </a:rPr>
                          <m:t>𝑮</m:t>
                        </m:r>
                        <m:r>
                          <a:rPr lang="tr-TR" sz="4400" b="1" i="1" smtClean="0">
                            <a:latin typeface="Cambria Math"/>
                            <a:sym typeface="Wingdings" pitchFamily="2" charset="2"/>
                          </a:rPr>
                          <m:t>−Ş</m:t>
                        </m:r>
                      </m:num>
                      <m:den>
                        <m:r>
                          <a:rPr lang="tr-TR" sz="4400" b="1" i="1" smtClean="0">
                            <a:latin typeface="Cambria Math"/>
                            <a:sym typeface="Wingdings" pitchFamily="2" charset="2"/>
                          </a:rPr>
                          <m:t>Ş</m:t>
                        </m:r>
                        <m:r>
                          <a:rPr lang="tr-TR" sz="4400" b="1" i="1" smtClean="0">
                            <a:latin typeface="Cambria Math"/>
                            <a:sym typeface="Wingdings" pitchFamily="2" charset="2"/>
                          </a:rPr>
                          <m:t>𝒏</m:t>
                        </m:r>
                      </m:den>
                    </m:f>
                  </m:oMath>
                </a14:m>
                <a:endParaRPr lang="tr-TR" sz="4400" dirty="0" smtClean="0"/>
              </a:p>
              <a:p>
                <a:r>
                  <a:rPr lang="tr-TR" dirty="0" smtClean="0"/>
                  <a:t>Bir borç(20.000.000TL)  72 gün sonra 22.000.000 TL olarak ödenecekse , bu  borca ilişkin yıllık faiz oranı nedir?</a:t>
                </a:r>
              </a:p>
              <a:p>
                <a:r>
                  <a:rPr lang="tr-TR" b="1" dirty="0" smtClean="0">
                    <a:sym typeface="Wingdings" pitchFamily="2" charset="2"/>
                  </a:rPr>
                  <a:t>i= </a:t>
                </a:r>
                <a14:m>
                  <m:oMath xmlns:m="http://schemas.openxmlformats.org/officeDocument/2006/math">
                    <m:f>
                      <m:fPr>
                        <m:ctrlPr>
                          <a:rPr lang="tr-TR" b="1" i="1" smtClean="0">
                            <a:latin typeface="Cambria Math" panose="02040503050406030204" pitchFamily="18" charset="0"/>
                            <a:sym typeface="Wingdings" pitchFamily="2" charset="2"/>
                          </a:rPr>
                        </m:ctrlPr>
                      </m:fPr>
                      <m:num>
                        <m:r>
                          <a:rPr lang="tr-TR" b="1" i="1" smtClean="0">
                            <a:latin typeface="Cambria Math"/>
                            <a:sym typeface="Wingdings" pitchFamily="2" charset="2"/>
                          </a:rPr>
                          <m:t>𝑮</m:t>
                        </m:r>
                        <m:r>
                          <a:rPr lang="tr-TR" b="1" i="1" smtClean="0">
                            <a:latin typeface="Cambria Math"/>
                            <a:sym typeface="Wingdings" pitchFamily="2" charset="2"/>
                          </a:rPr>
                          <m:t>−Ş</m:t>
                        </m:r>
                      </m:num>
                      <m:den>
                        <m:r>
                          <a:rPr lang="tr-TR" b="1" i="1" smtClean="0">
                            <a:latin typeface="Cambria Math"/>
                            <a:sym typeface="Wingdings" pitchFamily="2" charset="2"/>
                          </a:rPr>
                          <m:t>Ş</m:t>
                        </m:r>
                        <m:r>
                          <a:rPr lang="tr-TR" b="1" i="1" smtClean="0">
                            <a:latin typeface="Cambria Math"/>
                            <a:sym typeface="Wingdings" pitchFamily="2" charset="2"/>
                          </a:rPr>
                          <m:t>𝒏</m:t>
                        </m:r>
                      </m:den>
                    </m:f>
                  </m:oMath>
                </a14:m>
                <a:r>
                  <a:rPr lang="tr-TR" dirty="0" smtClean="0"/>
                  <a:t>= </a:t>
                </a:r>
                <a:r>
                  <a:rPr lang="tr-TR" b="1" dirty="0" smtClean="0">
                    <a:sym typeface="Wingdings" pitchFamily="2" charset="2"/>
                  </a:rPr>
                  <a:t> </a:t>
                </a:r>
                <a14:m>
                  <m:oMath xmlns:m="http://schemas.openxmlformats.org/officeDocument/2006/math">
                    <m:f>
                      <m:fPr>
                        <m:ctrlPr>
                          <a:rPr lang="tr-TR" b="1" i="1" smtClean="0">
                            <a:latin typeface="Cambria Math" panose="02040503050406030204" pitchFamily="18" charset="0"/>
                            <a:sym typeface="Wingdings" pitchFamily="2" charset="2"/>
                          </a:rPr>
                        </m:ctrlPr>
                      </m:fPr>
                      <m:num>
                        <m:r>
                          <a:rPr lang="tr-TR" b="1" i="1" smtClean="0">
                            <a:latin typeface="Cambria Math"/>
                            <a:sym typeface="Wingdings" pitchFamily="2" charset="2"/>
                          </a:rPr>
                          <m:t>𝟐𝟐</m:t>
                        </m:r>
                        <m:r>
                          <a:rPr lang="tr-TR" b="1" i="1" smtClean="0">
                            <a:latin typeface="Cambria Math"/>
                            <a:sym typeface="Wingdings" pitchFamily="2" charset="2"/>
                          </a:rPr>
                          <m:t>.</m:t>
                        </m:r>
                        <m:r>
                          <a:rPr lang="tr-TR" b="1" i="1" smtClean="0">
                            <a:latin typeface="Cambria Math"/>
                            <a:sym typeface="Wingdings" pitchFamily="2" charset="2"/>
                          </a:rPr>
                          <m:t>𝟎𝟎𝟎</m:t>
                        </m:r>
                        <m:r>
                          <a:rPr lang="tr-TR" b="1" i="1" smtClean="0">
                            <a:latin typeface="Cambria Math"/>
                            <a:sym typeface="Wingdings" pitchFamily="2" charset="2"/>
                          </a:rPr>
                          <m:t>.</m:t>
                        </m:r>
                        <m:r>
                          <a:rPr lang="tr-TR" b="1" i="1" smtClean="0">
                            <a:latin typeface="Cambria Math"/>
                            <a:sym typeface="Wingdings" pitchFamily="2" charset="2"/>
                          </a:rPr>
                          <m:t>𝟎𝟎𝟎</m:t>
                        </m:r>
                        <m:r>
                          <a:rPr lang="tr-TR" b="1" i="1" smtClean="0">
                            <a:latin typeface="Cambria Math"/>
                            <a:sym typeface="Wingdings" pitchFamily="2" charset="2"/>
                          </a:rPr>
                          <m:t>−</m:t>
                        </m:r>
                        <m:r>
                          <a:rPr lang="tr-TR" b="1" i="1" smtClean="0">
                            <a:latin typeface="Cambria Math"/>
                            <a:sym typeface="Wingdings" pitchFamily="2" charset="2"/>
                          </a:rPr>
                          <m:t>𝟐𝟎</m:t>
                        </m:r>
                        <m:r>
                          <a:rPr lang="tr-TR" b="1" i="1" smtClean="0">
                            <a:latin typeface="Cambria Math"/>
                            <a:sym typeface="Wingdings" pitchFamily="2" charset="2"/>
                          </a:rPr>
                          <m:t>.</m:t>
                        </m:r>
                        <m:r>
                          <a:rPr lang="tr-TR" b="1" i="1" smtClean="0">
                            <a:latin typeface="Cambria Math"/>
                            <a:sym typeface="Wingdings" pitchFamily="2" charset="2"/>
                          </a:rPr>
                          <m:t>𝟎𝟎𝟎</m:t>
                        </m:r>
                        <m:r>
                          <a:rPr lang="tr-TR" b="1" i="1" smtClean="0">
                            <a:latin typeface="Cambria Math"/>
                            <a:sym typeface="Wingdings" pitchFamily="2" charset="2"/>
                          </a:rPr>
                          <m:t>.</m:t>
                        </m:r>
                        <m:r>
                          <a:rPr lang="tr-TR" b="1" i="1" smtClean="0">
                            <a:latin typeface="Cambria Math"/>
                            <a:sym typeface="Wingdings" pitchFamily="2" charset="2"/>
                          </a:rPr>
                          <m:t>𝟎𝟎𝟎</m:t>
                        </m:r>
                      </m:num>
                      <m:den>
                        <m:r>
                          <a:rPr lang="tr-TR" b="1" i="1" smtClean="0">
                            <a:latin typeface="Cambria Math"/>
                            <a:sym typeface="Wingdings" pitchFamily="2" charset="2"/>
                          </a:rPr>
                          <m:t>𝟐𝟎</m:t>
                        </m:r>
                        <m:r>
                          <a:rPr lang="tr-TR" b="1" i="1" smtClean="0">
                            <a:latin typeface="Cambria Math"/>
                            <a:sym typeface="Wingdings" pitchFamily="2" charset="2"/>
                          </a:rPr>
                          <m:t>.</m:t>
                        </m:r>
                        <m:r>
                          <a:rPr lang="tr-TR" b="1" i="1" smtClean="0">
                            <a:latin typeface="Cambria Math"/>
                            <a:sym typeface="Wingdings" pitchFamily="2" charset="2"/>
                          </a:rPr>
                          <m:t>𝟎𝟎𝟎</m:t>
                        </m:r>
                        <m:r>
                          <a:rPr lang="tr-TR" b="1" i="1" smtClean="0">
                            <a:latin typeface="Cambria Math"/>
                            <a:sym typeface="Wingdings" pitchFamily="2" charset="2"/>
                          </a:rPr>
                          <m:t>.</m:t>
                        </m:r>
                        <m:r>
                          <a:rPr lang="tr-TR" b="1" i="1" smtClean="0">
                            <a:latin typeface="Cambria Math"/>
                            <a:sym typeface="Wingdings" pitchFamily="2" charset="2"/>
                          </a:rPr>
                          <m:t>𝟎𝟎𝟎</m:t>
                        </m:r>
                        <m:r>
                          <a:rPr lang="tr-TR" b="1" i="1" smtClean="0">
                            <a:latin typeface="Cambria Math"/>
                            <a:sym typeface="Wingdings" pitchFamily="2" charset="2"/>
                          </a:rPr>
                          <m:t>𝒙</m:t>
                        </m:r>
                        <m:r>
                          <a:rPr lang="tr-TR" b="1" i="1" smtClean="0">
                            <a:latin typeface="Cambria Math"/>
                            <a:sym typeface="Wingdings" pitchFamily="2" charset="2"/>
                          </a:rPr>
                          <m:t> </m:t>
                        </m:r>
                        <m:r>
                          <a:rPr lang="tr-TR" b="1" i="1" smtClean="0">
                            <a:latin typeface="Cambria Math"/>
                            <a:sym typeface="Wingdings" pitchFamily="2" charset="2"/>
                          </a:rPr>
                          <m:t>𝟕𝟐</m:t>
                        </m:r>
                        <m:r>
                          <a:rPr lang="tr-TR" b="1" i="1" smtClean="0">
                            <a:latin typeface="Cambria Math"/>
                            <a:sym typeface="Wingdings" pitchFamily="2" charset="2"/>
                          </a:rPr>
                          <m:t>/</m:t>
                        </m:r>
                        <m:r>
                          <a:rPr lang="tr-TR" b="1" i="1" smtClean="0">
                            <a:latin typeface="Cambria Math"/>
                            <a:sym typeface="Wingdings" pitchFamily="2" charset="2"/>
                          </a:rPr>
                          <m:t>𝟑𝟔𝟎</m:t>
                        </m:r>
                      </m:den>
                    </m:f>
                  </m:oMath>
                </a14:m>
                <a:r>
                  <a:rPr lang="tr-TR" dirty="0" smtClean="0"/>
                  <a:t> =0,5</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268760"/>
                <a:ext cx="8229600" cy="5400600"/>
              </a:xfrm>
              <a:blipFill rotWithShape="1">
                <a:blip r:embed="rId2"/>
                <a:stretch>
                  <a:fillRect l="-1630" t="-1467" b="-677"/>
                </a:stretch>
              </a:blipFill>
            </p:spPr>
            <p:txBody>
              <a:bodyPr/>
              <a:lstStyle/>
              <a:p>
                <a:r>
                  <a:rPr lang="tr-TR">
                    <a:noFill/>
                  </a:rPr>
                  <a:t> </a:t>
                </a:r>
              </a:p>
            </p:txBody>
          </p:sp>
        </mc:Fallback>
      </mc:AlternateContent>
    </p:spTree>
    <p:extLst>
      <p:ext uri="{BB962C8B-B14F-4D97-AF65-F5344CB8AC3E}">
        <p14:creationId xmlns:p14="http://schemas.microsoft.com/office/powerpoint/2010/main" val="404201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p:sp>
        <p:nvSpPr>
          <p:cNvPr id="3" name="İçerik Yer Tutucusu 2"/>
          <p:cNvSpPr>
            <a:spLocks noGrp="1"/>
          </p:cNvSpPr>
          <p:nvPr>
            <p:ph idx="1"/>
          </p:nvPr>
        </p:nvSpPr>
        <p:spPr>
          <a:xfrm>
            <a:off x="251520" y="1268760"/>
            <a:ext cx="8640960" cy="5400600"/>
          </a:xfrm>
        </p:spPr>
        <p:txBody>
          <a:bodyPr/>
          <a:lstStyle/>
          <a:p>
            <a:r>
              <a:rPr lang="tr-TR" dirty="0" smtClean="0"/>
              <a:t>Bugün elinizdeki 1 TL, yarın sahip olacağınız 1 TL den daha değerlidir. Bugün sahip olduğunuz 1 TL size faiz kazandıracaktır. Faiz, faiz kazandığında bileşik faiz ortaya çıkar.</a:t>
            </a:r>
          </a:p>
          <a:p>
            <a:r>
              <a:rPr lang="tr-TR" b="1" dirty="0" smtClean="0"/>
              <a:t>3. KESİKLİ BİLEŞİK FAİZ:</a:t>
            </a:r>
          </a:p>
          <a:p>
            <a:r>
              <a:rPr lang="tr-TR" b="1" dirty="0" smtClean="0"/>
              <a:t>3.1.1 GELECEK DEĞER: BİNDİRGEME</a:t>
            </a:r>
          </a:p>
          <a:p>
            <a:r>
              <a:rPr lang="tr-TR" dirty="0" smtClean="0"/>
              <a:t>Daha öncede belirtildiği gibi, anapara ve faiz, faiz kazanıldığında bileşik faiz ortaya çıkar.</a:t>
            </a:r>
          </a:p>
          <a:p>
            <a:endParaRPr lang="tr-TR" b="1" dirty="0"/>
          </a:p>
        </p:txBody>
      </p:sp>
    </p:spTree>
    <p:extLst>
      <p:ext uri="{BB962C8B-B14F-4D97-AF65-F5344CB8AC3E}">
        <p14:creationId xmlns:p14="http://schemas.microsoft.com/office/powerpoint/2010/main" val="200299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p:sp>
        <p:nvSpPr>
          <p:cNvPr id="3" name="İçerik Yer Tutucusu 2"/>
          <p:cNvSpPr>
            <a:spLocks noGrp="1"/>
          </p:cNvSpPr>
          <p:nvPr>
            <p:ph idx="1"/>
          </p:nvPr>
        </p:nvSpPr>
        <p:spPr>
          <a:xfrm>
            <a:off x="251520" y="1268760"/>
            <a:ext cx="8640960" cy="5400600"/>
          </a:xfrm>
        </p:spPr>
        <p:txBody>
          <a:bodyPr/>
          <a:lstStyle/>
          <a:p>
            <a:r>
              <a:rPr lang="tr-TR" b="1" dirty="0" smtClean="0"/>
              <a:t>3.1.1 GELECEK DEĞER: BİNDİRGEME</a:t>
            </a:r>
          </a:p>
          <a:p>
            <a:r>
              <a:rPr lang="tr-TR" dirty="0" err="1" smtClean="0"/>
              <a:t>G</a:t>
            </a:r>
            <a:r>
              <a:rPr lang="tr-TR" baseline="-25000" dirty="0" err="1" smtClean="0"/>
              <a:t>n</a:t>
            </a:r>
            <a:r>
              <a:rPr lang="tr-TR" dirty="0" smtClean="0"/>
              <a:t>= Gelecek değer(n. Yılın sonundaki para tutarı)</a:t>
            </a:r>
          </a:p>
          <a:p>
            <a:r>
              <a:rPr lang="tr-TR" dirty="0" smtClean="0"/>
              <a:t>Ş=Anapara(Şimdiki)</a:t>
            </a:r>
          </a:p>
          <a:p>
            <a:r>
              <a:rPr lang="tr-TR" dirty="0" smtClean="0"/>
              <a:t>i= Yıllık faiz oranı,</a:t>
            </a:r>
          </a:p>
          <a:p>
            <a:r>
              <a:rPr lang="tr-TR" dirty="0"/>
              <a:t>n</a:t>
            </a:r>
            <a:r>
              <a:rPr lang="tr-TR" dirty="0" smtClean="0"/>
              <a:t>= Yıl sayısı</a:t>
            </a:r>
          </a:p>
        </p:txBody>
      </p:sp>
    </p:spTree>
    <p:extLst>
      <p:ext uri="{BB962C8B-B14F-4D97-AF65-F5344CB8AC3E}">
        <p14:creationId xmlns:p14="http://schemas.microsoft.com/office/powerpoint/2010/main" val="1768553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11290632"/>
              </p:ext>
            </p:extLst>
          </p:nvPr>
        </p:nvGraphicFramePr>
        <p:xfrm>
          <a:off x="323528" y="1988840"/>
          <a:ext cx="8642352" cy="37592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3745808">
                  <a:extLst>
                    <a:ext uri="{9D8B030D-6E8A-4147-A177-3AD203B41FA5}">
                      <a16:colId xmlns:a16="http://schemas.microsoft.com/office/drawing/2014/main" val="20003"/>
                    </a:ext>
                  </a:extLst>
                </a:gridCol>
              </a:tblGrid>
              <a:tr h="370840">
                <a:tc>
                  <a:txBody>
                    <a:bodyPr/>
                    <a:lstStyle/>
                    <a:p>
                      <a:r>
                        <a:rPr lang="tr-TR" dirty="0" smtClean="0"/>
                        <a:t>DÖNEM</a:t>
                      </a:r>
                      <a:endParaRPr lang="tr-TR" dirty="0"/>
                    </a:p>
                  </a:txBody>
                  <a:tcPr/>
                </a:tc>
                <a:tc>
                  <a:txBody>
                    <a:bodyPr/>
                    <a:lstStyle/>
                    <a:p>
                      <a:pPr algn="ctr"/>
                      <a:r>
                        <a:rPr lang="tr-TR" dirty="0" smtClean="0"/>
                        <a:t>ANAPARA</a:t>
                      </a:r>
                      <a:endParaRPr lang="tr-TR" dirty="0"/>
                    </a:p>
                  </a:txBody>
                  <a:tcPr/>
                </a:tc>
                <a:tc>
                  <a:txBody>
                    <a:bodyPr/>
                    <a:lstStyle/>
                    <a:p>
                      <a:pPr algn="ctr"/>
                      <a:r>
                        <a:rPr lang="tr-TR" dirty="0" smtClean="0"/>
                        <a:t>FAİZ</a:t>
                      </a:r>
                      <a:endParaRPr lang="tr-TR" dirty="0"/>
                    </a:p>
                  </a:txBody>
                  <a:tcPr/>
                </a:tc>
                <a:tc>
                  <a:txBody>
                    <a:bodyPr/>
                    <a:lstStyle/>
                    <a:p>
                      <a:pPr algn="ctr"/>
                      <a:r>
                        <a:rPr lang="tr-TR" dirty="0" smtClean="0"/>
                        <a:t>GELECEK DEĞER</a:t>
                      </a:r>
                      <a:endParaRPr lang="tr-TR" dirty="0"/>
                    </a:p>
                  </a:txBody>
                  <a:tcPr/>
                </a:tc>
                <a:extLst>
                  <a:ext uri="{0D108BD9-81ED-4DB2-BD59-A6C34878D82A}">
                    <a16:rowId xmlns:a16="http://schemas.microsoft.com/office/drawing/2014/main" val="10000"/>
                  </a:ext>
                </a:extLst>
              </a:tr>
              <a:tr h="370840">
                <a:tc>
                  <a:txBody>
                    <a:bodyPr/>
                    <a:lstStyle/>
                    <a:p>
                      <a:r>
                        <a:rPr lang="tr-TR" dirty="0" smtClean="0"/>
                        <a:t>1</a:t>
                      </a:r>
                      <a:endParaRPr lang="tr-TR" dirty="0"/>
                    </a:p>
                  </a:txBody>
                  <a:tcPr/>
                </a:tc>
                <a:tc>
                  <a:txBody>
                    <a:bodyPr/>
                    <a:lstStyle/>
                    <a:p>
                      <a:r>
                        <a:rPr lang="tr-TR" dirty="0" smtClean="0"/>
                        <a:t>A</a:t>
                      </a:r>
                      <a:endParaRPr lang="tr-TR" dirty="0"/>
                    </a:p>
                  </a:txBody>
                  <a:tcPr/>
                </a:tc>
                <a:tc>
                  <a:txBody>
                    <a:bodyPr/>
                    <a:lstStyle/>
                    <a:p>
                      <a:r>
                        <a:rPr lang="tr-TR" dirty="0" smtClean="0"/>
                        <a:t>A</a:t>
                      </a:r>
                      <a:r>
                        <a:rPr lang="tr-TR" baseline="0" dirty="0" smtClean="0"/>
                        <a:t> x i</a:t>
                      </a:r>
                      <a:endParaRPr lang="tr-TR" dirty="0"/>
                    </a:p>
                  </a:txBody>
                  <a:tcPr/>
                </a:tc>
                <a:tc>
                  <a:txBody>
                    <a:bodyPr/>
                    <a:lstStyle/>
                    <a:p>
                      <a:r>
                        <a:rPr lang="tr-TR" dirty="0" smtClean="0"/>
                        <a:t>A(1+i)</a:t>
                      </a:r>
                      <a:endParaRPr lang="tr-TR" dirty="0"/>
                    </a:p>
                  </a:txBody>
                  <a:tcPr/>
                </a:tc>
                <a:extLst>
                  <a:ext uri="{0D108BD9-81ED-4DB2-BD59-A6C34878D82A}">
                    <a16:rowId xmlns:a16="http://schemas.microsoft.com/office/drawing/2014/main" val="10001"/>
                  </a:ext>
                </a:extLst>
              </a:tr>
              <a:tr h="370840">
                <a:tc>
                  <a:txBody>
                    <a:bodyPr/>
                    <a:lstStyle/>
                    <a:p>
                      <a:r>
                        <a:rPr lang="tr-TR" dirty="0" smtClean="0"/>
                        <a:t>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A(1+i) x 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A(1+i)+</a:t>
                      </a:r>
                      <a:r>
                        <a:rPr lang="tr-TR" baseline="0" dirty="0" smtClean="0"/>
                        <a:t> </a:t>
                      </a:r>
                      <a:r>
                        <a:rPr lang="tr-TR" dirty="0" smtClean="0"/>
                        <a:t>A(1+i) x i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A(1+i)x (1+i)</a:t>
                      </a:r>
                      <a:r>
                        <a:rPr lang="tr-TR" baseline="0" dirty="0" smtClean="0"/>
                        <a:t> = </a:t>
                      </a:r>
                      <a:r>
                        <a:rPr lang="tr-TR" dirty="0" smtClean="0"/>
                        <a:t>A(1+i)</a:t>
                      </a:r>
                      <a:r>
                        <a:rPr lang="tr-TR" baseline="30000" dirty="0" smtClean="0"/>
                        <a:t>2</a:t>
                      </a:r>
                      <a:r>
                        <a:rPr lang="tr-TR" baseline="0" dirty="0" smtClean="0"/>
                        <a:t> </a:t>
                      </a:r>
                      <a:endParaRPr lang="tr-TR" dirty="0"/>
                    </a:p>
                  </a:txBody>
                  <a:tcPr/>
                </a:tc>
                <a:extLst>
                  <a:ext uri="{0D108BD9-81ED-4DB2-BD59-A6C34878D82A}">
                    <a16:rowId xmlns:a16="http://schemas.microsoft.com/office/drawing/2014/main" val="10002"/>
                  </a:ext>
                </a:extLst>
              </a:tr>
              <a:tr h="370840">
                <a:tc>
                  <a:txBody>
                    <a:bodyPr/>
                    <a:lstStyle/>
                    <a:p>
                      <a:r>
                        <a:rPr lang="tr-TR" dirty="0" smtClean="0"/>
                        <a:t>3</a:t>
                      </a:r>
                      <a:endParaRPr lang="tr-TR" dirty="0"/>
                    </a:p>
                  </a:txBody>
                  <a:tcPr/>
                </a:tc>
                <a:tc>
                  <a:txBody>
                    <a:bodyPr/>
                    <a:lstStyle/>
                    <a:p>
                      <a:r>
                        <a:rPr lang="tr-TR" dirty="0" smtClean="0"/>
                        <a:t>A(1+i)</a:t>
                      </a:r>
                      <a:r>
                        <a:rPr lang="tr-TR" baseline="30000" dirty="0" smtClean="0"/>
                        <a:t>2</a:t>
                      </a:r>
                      <a:endParaRPr lang="tr-TR" dirty="0"/>
                    </a:p>
                  </a:txBody>
                  <a:tcPr/>
                </a:tc>
                <a:tc>
                  <a:txBody>
                    <a:bodyPr/>
                    <a:lstStyle/>
                    <a:p>
                      <a:r>
                        <a:rPr lang="tr-TR" dirty="0" smtClean="0"/>
                        <a:t>A(1+i)</a:t>
                      </a:r>
                      <a:r>
                        <a:rPr lang="tr-TR" baseline="30000" dirty="0" smtClean="0"/>
                        <a:t>2</a:t>
                      </a:r>
                      <a:r>
                        <a:rPr lang="tr-TR" baseline="0" dirty="0" smtClean="0"/>
                        <a:t> x i</a:t>
                      </a:r>
                      <a:endParaRPr lang="tr-TR" dirty="0"/>
                    </a:p>
                  </a:txBody>
                  <a:tcPr/>
                </a:tc>
                <a:tc>
                  <a:txBody>
                    <a:bodyPr/>
                    <a:lstStyle/>
                    <a:p>
                      <a:r>
                        <a:rPr lang="tr-TR" dirty="0" smtClean="0"/>
                        <a:t>A(1+i)</a:t>
                      </a:r>
                      <a:r>
                        <a:rPr lang="tr-TR" baseline="30000" dirty="0" smtClean="0"/>
                        <a:t>2</a:t>
                      </a:r>
                      <a:r>
                        <a:rPr lang="tr-TR" baseline="0" dirty="0" smtClean="0"/>
                        <a:t> + </a:t>
                      </a:r>
                      <a:r>
                        <a:rPr lang="tr-TR" dirty="0" smtClean="0"/>
                        <a:t>A(1+i)</a:t>
                      </a:r>
                      <a:r>
                        <a:rPr lang="tr-TR" baseline="30000" dirty="0" smtClean="0"/>
                        <a:t>2</a:t>
                      </a:r>
                      <a:r>
                        <a:rPr lang="tr-TR" baseline="0" dirty="0" smtClean="0"/>
                        <a:t>x i =</a:t>
                      </a:r>
                    </a:p>
                    <a:p>
                      <a:r>
                        <a:rPr lang="tr-TR" dirty="0" smtClean="0"/>
                        <a:t>A(1+i)</a:t>
                      </a:r>
                      <a:r>
                        <a:rPr lang="tr-TR" baseline="30000" dirty="0" smtClean="0"/>
                        <a:t>2</a:t>
                      </a:r>
                      <a:r>
                        <a:rPr lang="tr-TR" baseline="0" dirty="0" smtClean="0"/>
                        <a:t>(1+i) =</a:t>
                      </a:r>
                      <a:r>
                        <a:rPr lang="tr-TR" dirty="0" smtClean="0"/>
                        <a:t>A(1+i)</a:t>
                      </a:r>
                      <a:r>
                        <a:rPr lang="tr-TR" baseline="30000" dirty="0" smtClean="0"/>
                        <a:t>3</a:t>
                      </a:r>
                      <a:endParaRPr lang="tr-TR" dirty="0"/>
                    </a:p>
                  </a:txBody>
                  <a:tcPr/>
                </a:tc>
                <a:extLst>
                  <a:ext uri="{0D108BD9-81ED-4DB2-BD59-A6C34878D82A}">
                    <a16:rowId xmlns:a16="http://schemas.microsoft.com/office/drawing/2014/main" val="10003"/>
                  </a:ext>
                </a:extLst>
              </a:tr>
              <a:tr h="370840">
                <a:tc>
                  <a:txBody>
                    <a:bodyPr/>
                    <a:lstStyle/>
                    <a:p>
                      <a:endParaRPr lang="tr-TR" dirty="0" smtClean="0"/>
                    </a:p>
                    <a:p>
                      <a:endParaRPr lang="tr-TR" dirty="0" smtClean="0"/>
                    </a:p>
                    <a:p>
                      <a:endParaRPr lang="tr-TR" dirty="0" smtClean="0"/>
                    </a:p>
                    <a:p>
                      <a:endParaRPr lang="tr-TR" dirty="0" smtClean="0"/>
                    </a:p>
                    <a:p>
                      <a:r>
                        <a:rPr lang="tr-TR" dirty="0" smtClean="0"/>
                        <a:t>N</a:t>
                      </a:r>
                      <a:endParaRPr lang="tr-TR" dirty="0"/>
                    </a:p>
                  </a:txBody>
                  <a:tcPr/>
                </a:tc>
                <a:tc>
                  <a:txBody>
                    <a:bodyPr/>
                    <a:lstStyle/>
                    <a:p>
                      <a:endParaRPr lang="tr-TR" dirty="0" smtClean="0"/>
                    </a:p>
                    <a:p>
                      <a:endParaRPr lang="tr-TR" dirty="0" smtClean="0"/>
                    </a:p>
                    <a:p>
                      <a:endParaRPr lang="tr-TR" dirty="0" smtClean="0"/>
                    </a:p>
                    <a:p>
                      <a:endParaRPr lang="tr-TR" dirty="0" smtClean="0"/>
                    </a:p>
                    <a:p>
                      <a:r>
                        <a:rPr lang="tr-TR" dirty="0" smtClean="0"/>
                        <a:t>A(1+i)</a:t>
                      </a:r>
                      <a:r>
                        <a:rPr lang="tr-TR" baseline="30000" dirty="0" smtClean="0"/>
                        <a:t>n-1</a:t>
                      </a:r>
                      <a:endParaRPr lang="tr-TR" dirty="0"/>
                    </a:p>
                  </a:txBody>
                  <a:tcPr/>
                </a:tc>
                <a:tc>
                  <a:txBody>
                    <a:bodyPr/>
                    <a:lstStyle/>
                    <a:p>
                      <a:endParaRPr lang="tr-TR" dirty="0" smtClean="0"/>
                    </a:p>
                    <a:p>
                      <a:endParaRPr lang="tr-TR" dirty="0" smtClean="0"/>
                    </a:p>
                    <a:p>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A(1+i)</a:t>
                      </a:r>
                      <a:r>
                        <a:rPr lang="tr-TR" baseline="30000" dirty="0" smtClean="0"/>
                        <a:t>n-1</a:t>
                      </a:r>
                      <a:r>
                        <a:rPr lang="tr-TR" baseline="0" dirty="0" smtClean="0"/>
                        <a:t>x i</a:t>
                      </a:r>
                      <a:endParaRPr lang="tr-TR" dirty="0" smtClean="0"/>
                    </a:p>
                    <a:p>
                      <a:endParaRPr lang="tr-TR" dirty="0"/>
                    </a:p>
                  </a:txBody>
                  <a:tcPr/>
                </a:tc>
                <a:tc>
                  <a:txBody>
                    <a:bodyPr/>
                    <a:lstStyle/>
                    <a:p>
                      <a:endParaRPr lang="tr-TR" dirty="0" smtClean="0"/>
                    </a:p>
                    <a:p>
                      <a:endParaRPr lang="tr-TR" dirty="0" smtClean="0"/>
                    </a:p>
                    <a:p>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A(1+i)</a:t>
                      </a:r>
                      <a:r>
                        <a:rPr lang="tr-TR" baseline="30000" dirty="0" smtClean="0"/>
                        <a:t>n</a:t>
                      </a:r>
                      <a:r>
                        <a:rPr lang="tr-TR" baseline="0" dirty="0" smtClean="0"/>
                        <a:t> </a:t>
                      </a:r>
                      <a:endParaRPr lang="tr-T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8740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p:sp>
        <p:nvSpPr>
          <p:cNvPr id="3" name="İçerik Yer Tutucusu 2"/>
          <p:cNvSpPr>
            <a:spLocks noGrp="1"/>
          </p:cNvSpPr>
          <p:nvPr>
            <p:ph idx="1"/>
          </p:nvPr>
        </p:nvSpPr>
        <p:spPr>
          <a:xfrm>
            <a:off x="251520" y="1268760"/>
            <a:ext cx="8640960" cy="5400600"/>
          </a:xfrm>
        </p:spPr>
        <p:txBody>
          <a:bodyPr/>
          <a:lstStyle/>
          <a:p>
            <a:r>
              <a:rPr lang="tr-TR" dirty="0" smtClean="0"/>
              <a:t>Bir yatırımın gelecek değeri, yatırıma n yıl boyunca yıllık i faiz oranı üzerinden bileşik faiz yürütüldüğünde şöyle olacaktır.</a:t>
            </a:r>
          </a:p>
          <a:p>
            <a:endParaRPr lang="tr-TR" dirty="0"/>
          </a:p>
          <a:p>
            <a:r>
              <a:rPr lang="tr-TR" sz="8000" dirty="0" err="1" smtClean="0"/>
              <a:t>G</a:t>
            </a:r>
            <a:r>
              <a:rPr lang="tr-TR" sz="8000" baseline="-25000" dirty="0" err="1" smtClean="0"/>
              <a:t>n</a:t>
            </a:r>
            <a:r>
              <a:rPr lang="tr-TR" sz="8000" dirty="0" smtClean="0"/>
              <a:t>= Ş(1+ i)</a:t>
            </a:r>
            <a:r>
              <a:rPr lang="tr-TR" sz="8000" baseline="30000" dirty="0" smtClean="0"/>
              <a:t>n</a:t>
            </a:r>
            <a:endParaRPr lang="tr-TR" sz="8000" dirty="0" smtClean="0"/>
          </a:p>
        </p:txBody>
      </p:sp>
    </p:spTree>
    <p:extLst>
      <p:ext uri="{BB962C8B-B14F-4D97-AF65-F5344CB8AC3E}">
        <p14:creationId xmlns:p14="http://schemas.microsoft.com/office/powerpoint/2010/main" val="1756619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p:sp>
        <p:nvSpPr>
          <p:cNvPr id="3" name="İçerik Yer Tutucusu 2"/>
          <p:cNvSpPr>
            <a:spLocks noGrp="1"/>
          </p:cNvSpPr>
          <p:nvPr>
            <p:ph idx="1"/>
          </p:nvPr>
        </p:nvSpPr>
        <p:spPr>
          <a:xfrm>
            <a:off x="251520" y="1268760"/>
            <a:ext cx="8640960" cy="5400600"/>
          </a:xfrm>
        </p:spPr>
        <p:txBody>
          <a:bodyPr/>
          <a:lstStyle/>
          <a:p>
            <a:r>
              <a:rPr lang="tr-TR" dirty="0" smtClean="0"/>
              <a:t>ÖRNEK:</a:t>
            </a:r>
          </a:p>
          <a:p>
            <a:r>
              <a:rPr lang="tr-TR" dirty="0" smtClean="0"/>
              <a:t>Bir yatırımcı 100.000 TL sini yıllık %12 ödeyen bir bankaya 2 yıl süre ile yatırır ise ikinci yılın sonunda hesabındaki parası ne olur? Başka deyişle 100.000 TL </a:t>
            </a:r>
            <a:r>
              <a:rPr lang="tr-TR" dirty="0" err="1" smtClean="0"/>
              <a:t>nin</a:t>
            </a:r>
            <a:r>
              <a:rPr lang="tr-TR" dirty="0" smtClean="0"/>
              <a:t> 2. yıl sonundaki gelecek değeri nedir?</a:t>
            </a:r>
          </a:p>
          <a:p>
            <a:r>
              <a:rPr lang="tr-TR" dirty="0" err="1" smtClean="0"/>
              <a:t>G</a:t>
            </a:r>
            <a:r>
              <a:rPr lang="tr-TR" baseline="-25000" dirty="0" err="1" smtClean="0"/>
              <a:t>n</a:t>
            </a:r>
            <a:r>
              <a:rPr lang="tr-TR" dirty="0" smtClean="0"/>
              <a:t>= Ş(1+ i)</a:t>
            </a:r>
            <a:r>
              <a:rPr lang="tr-TR" baseline="30000" dirty="0" smtClean="0"/>
              <a:t>n</a:t>
            </a:r>
            <a:r>
              <a:rPr lang="tr-TR" dirty="0" smtClean="0"/>
              <a:t> = 100.000(1+ 0,12)</a:t>
            </a:r>
            <a:r>
              <a:rPr lang="tr-TR" baseline="30000" dirty="0" smtClean="0"/>
              <a:t>2</a:t>
            </a:r>
            <a:r>
              <a:rPr lang="tr-TR" dirty="0" smtClean="0"/>
              <a:t> =125.440 TL</a:t>
            </a:r>
          </a:p>
          <a:p>
            <a:endParaRPr lang="tr-TR" dirty="0" smtClean="0"/>
          </a:p>
        </p:txBody>
      </p:sp>
    </p:spTree>
    <p:extLst>
      <p:ext uri="{BB962C8B-B14F-4D97-AF65-F5344CB8AC3E}">
        <p14:creationId xmlns:p14="http://schemas.microsoft.com/office/powerpoint/2010/main" val="238749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8229600" cy="5962674"/>
          </a:xfrm>
        </p:spPr>
        <p:txBody>
          <a:bodyPr>
            <a:normAutofit/>
          </a:bodyPr>
          <a:lstStyle/>
          <a:p>
            <a:r>
              <a:rPr lang="tr-TR" sz="7200" dirty="0" smtClean="0"/>
              <a:t>FİNANS MATEMATİĞİNE </a:t>
            </a:r>
            <a:br>
              <a:rPr lang="tr-TR" sz="7200" dirty="0" smtClean="0"/>
            </a:br>
            <a:r>
              <a:rPr lang="tr-TR" sz="7200" dirty="0" smtClean="0"/>
              <a:t>GİRİŞ</a:t>
            </a:r>
            <a:br>
              <a:rPr lang="tr-TR" sz="7200" dirty="0" smtClean="0"/>
            </a:br>
            <a:endParaRPr lang="tr-TR" sz="7200" dirty="0"/>
          </a:p>
        </p:txBody>
      </p:sp>
    </p:spTree>
    <p:extLst>
      <p:ext uri="{BB962C8B-B14F-4D97-AF65-F5344CB8AC3E}">
        <p14:creationId xmlns:p14="http://schemas.microsoft.com/office/powerpoint/2010/main" val="1378465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dirty="0" smtClean="0"/>
                  <a:t>Faiz yılda birden fazla sayıda bileşik faize tabi tutulabilir. Bankalar sözgelimi 3 ay vadeli mevduatlara yılda 4 kez bileşik faiz yürütmektedir. Bu olguyu hesaplamalara yansıtmak için önceki formülde bazı ayarlamalar yapmak gerekmektedir. Faize yılda m kez </a:t>
                </a:r>
                <a:r>
                  <a:rPr lang="tr-TR" dirty="0" err="1" smtClean="0"/>
                  <a:t>bindirgeme</a:t>
                </a:r>
                <a:r>
                  <a:rPr lang="tr-TR" dirty="0" smtClean="0"/>
                  <a:t> yapılırsa, gelecek değer formülü:</a:t>
                </a:r>
              </a:p>
              <a:p>
                <a:r>
                  <a:rPr lang="tr-TR" sz="6000" dirty="0" err="1" smtClean="0"/>
                  <a:t>G</a:t>
                </a:r>
                <a:r>
                  <a:rPr lang="tr-TR" sz="6000" baseline="-25000" dirty="0" err="1" smtClean="0"/>
                  <a:t>n</a:t>
                </a:r>
                <a:r>
                  <a:rPr lang="tr-TR" sz="6000" dirty="0" smtClean="0"/>
                  <a:t>= Ş(1+ </a:t>
                </a:r>
                <a14:m>
                  <m:oMath xmlns:m="http://schemas.openxmlformats.org/officeDocument/2006/math">
                    <m:f>
                      <m:fPr>
                        <m:ctrlPr>
                          <a:rPr lang="tr-TR" sz="6000" i="1" smtClean="0">
                            <a:latin typeface="Cambria Math" panose="02040503050406030204" pitchFamily="18" charset="0"/>
                          </a:rPr>
                        </m:ctrlPr>
                      </m:fPr>
                      <m:num>
                        <m:r>
                          <a:rPr lang="tr-TR" sz="6000" b="0" i="1" smtClean="0">
                            <a:latin typeface="Cambria Math"/>
                          </a:rPr>
                          <m:t>𝑖</m:t>
                        </m:r>
                      </m:num>
                      <m:den>
                        <m:r>
                          <a:rPr lang="tr-TR" sz="6000" b="0" i="1" smtClean="0">
                            <a:latin typeface="Cambria Math"/>
                          </a:rPr>
                          <m:t>𝑚</m:t>
                        </m:r>
                      </m:den>
                    </m:f>
                  </m:oMath>
                </a14:m>
                <a:r>
                  <a:rPr lang="tr-TR" sz="6000" dirty="0" smtClean="0"/>
                  <a:t>)</a:t>
                </a:r>
                <a:r>
                  <a:rPr lang="tr-TR" sz="6000" baseline="30000" dirty="0" smtClean="0"/>
                  <a:t>nm</a:t>
                </a:r>
                <a:endParaRPr lang="tr-TR" sz="6000" dirty="0" smtClean="0"/>
              </a:p>
              <a:p>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3808" t="-1467" r="-564"/>
                </a:stretch>
              </a:blipFill>
            </p:spPr>
            <p:txBody>
              <a:bodyPr/>
              <a:lstStyle/>
              <a:p>
                <a:r>
                  <a:rPr lang="tr-TR">
                    <a:noFill/>
                  </a:rPr>
                  <a:t> </a:t>
                </a:r>
              </a:p>
            </p:txBody>
          </p:sp>
        </mc:Fallback>
      </mc:AlternateContent>
    </p:spTree>
    <p:extLst>
      <p:ext uri="{BB962C8B-B14F-4D97-AF65-F5344CB8AC3E}">
        <p14:creationId xmlns:p14="http://schemas.microsoft.com/office/powerpoint/2010/main" val="828155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p:sp>
        <p:nvSpPr>
          <p:cNvPr id="3" name="İçerik Yer Tutucusu 2"/>
          <p:cNvSpPr>
            <a:spLocks noGrp="1"/>
          </p:cNvSpPr>
          <p:nvPr>
            <p:ph idx="1"/>
          </p:nvPr>
        </p:nvSpPr>
        <p:spPr>
          <a:xfrm>
            <a:off x="179512" y="1268760"/>
            <a:ext cx="8784976" cy="5400600"/>
          </a:xfrm>
        </p:spPr>
        <p:txBody>
          <a:bodyPr/>
          <a:lstStyle/>
          <a:p>
            <a:endParaRPr lang="tr-TR" dirty="0" smtClean="0"/>
          </a:p>
          <a:p>
            <a:endParaRPr lang="tr-TR" dirty="0"/>
          </a:p>
          <a:p>
            <a:r>
              <a:rPr lang="tr-TR" dirty="0" smtClean="0"/>
              <a:t>Formül, daha düşük faiz oranı (i/m) üzerinden daha sık (</a:t>
            </a:r>
            <a:r>
              <a:rPr lang="tr-TR" dirty="0" err="1" smtClean="0"/>
              <a:t>nxm</a:t>
            </a:r>
            <a:r>
              <a:rPr lang="tr-TR" dirty="0" smtClean="0"/>
              <a:t>) </a:t>
            </a:r>
            <a:r>
              <a:rPr lang="tr-TR" dirty="0" err="1" smtClean="0"/>
              <a:t>bindirgeme</a:t>
            </a:r>
            <a:r>
              <a:rPr lang="tr-TR" dirty="0" smtClean="0"/>
              <a:t> yapıldığını göstermektedir. </a:t>
            </a:r>
            <a:r>
              <a:rPr lang="tr-TR" b="1" dirty="0" smtClean="0"/>
              <a:t>Genel kural , m( bir dönem içindeki </a:t>
            </a:r>
            <a:r>
              <a:rPr lang="tr-TR" b="1" dirty="0" err="1" smtClean="0"/>
              <a:t>bindirgeme</a:t>
            </a:r>
            <a:r>
              <a:rPr lang="tr-TR" b="1" dirty="0" smtClean="0"/>
              <a:t> sıklığı) arttıkça gelecek değerin de artacağıdır.</a:t>
            </a:r>
          </a:p>
          <a:p>
            <a:endParaRPr lang="tr-TR" dirty="0" smtClean="0"/>
          </a:p>
          <a:p>
            <a:endParaRPr lang="tr-TR" dirty="0" smtClean="0"/>
          </a:p>
        </p:txBody>
      </p:sp>
    </p:spTree>
    <p:extLst>
      <p:ext uri="{BB962C8B-B14F-4D97-AF65-F5344CB8AC3E}">
        <p14:creationId xmlns:p14="http://schemas.microsoft.com/office/powerpoint/2010/main" val="600706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dirty="0" smtClean="0"/>
                  <a:t>ÖRNEK:</a:t>
                </a:r>
              </a:p>
              <a:p>
                <a:r>
                  <a:rPr lang="tr-TR" dirty="0" smtClean="0"/>
                  <a:t>Bir yatırımcı 100.000 TL sini yıllık % 12 den ödeyen bir bankanın 3 aylık mevduat hesabına 2 yıl süreyle yatırırsa ikinci yılın sonunda hesabındaki para ne olur?</a:t>
                </a:r>
              </a:p>
              <a:p>
                <a:r>
                  <a:rPr lang="tr-TR" dirty="0" smtClean="0"/>
                  <a:t>G</a:t>
                </a:r>
                <a:r>
                  <a:rPr lang="tr-TR" baseline="-25000" dirty="0" err="1" smtClean="0"/>
                  <a:t>n</a:t>
                </a:r>
                <a:r>
                  <a:rPr lang="tr-TR" dirty="0" smtClean="0"/>
                  <a:t>= Ş(1+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𝑖</m:t>
                        </m:r>
                      </m:num>
                      <m:den>
                        <m:r>
                          <a:rPr lang="tr-TR" b="0" i="1" smtClean="0">
                            <a:latin typeface="Cambria Math"/>
                          </a:rPr>
                          <m:t>𝑚</m:t>
                        </m:r>
                      </m:den>
                    </m:f>
                  </m:oMath>
                </a14:m>
                <a:r>
                  <a:rPr lang="tr-TR" dirty="0" smtClean="0"/>
                  <a:t>)</a:t>
                </a:r>
                <a:r>
                  <a:rPr lang="tr-TR" baseline="30000" dirty="0" smtClean="0"/>
                  <a:t>nm</a:t>
                </a:r>
                <a:endParaRPr lang="tr-TR" dirty="0" smtClean="0"/>
              </a:p>
              <a:p>
                <a:r>
                  <a:rPr lang="tr-TR" dirty="0" err="1" smtClean="0"/>
                  <a:t>G</a:t>
                </a:r>
                <a:r>
                  <a:rPr lang="tr-TR" baseline="-25000" dirty="0" err="1" smtClean="0"/>
                  <a:t>n</a:t>
                </a:r>
                <a:r>
                  <a:rPr lang="tr-TR" dirty="0" smtClean="0"/>
                  <a:t>= 100.000(1+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0,12</m:t>
                        </m:r>
                      </m:num>
                      <m:den>
                        <m:r>
                          <a:rPr lang="tr-TR" b="0" i="1" smtClean="0">
                            <a:latin typeface="Cambria Math"/>
                          </a:rPr>
                          <m:t>4</m:t>
                        </m:r>
                      </m:den>
                    </m:f>
                  </m:oMath>
                </a14:m>
                <a:r>
                  <a:rPr lang="tr-TR" dirty="0" smtClean="0"/>
                  <a:t>)</a:t>
                </a:r>
                <a:r>
                  <a:rPr lang="tr-TR" baseline="30000" dirty="0" smtClean="0"/>
                  <a:t>2x4</a:t>
                </a:r>
                <a:r>
                  <a:rPr lang="tr-TR" dirty="0" smtClean="0"/>
                  <a:t> = 126.677 TL</a:t>
                </a:r>
              </a:p>
              <a:p>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1551" t="-1467" r="-846"/>
                </a:stretch>
              </a:blipFill>
            </p:spPr>
            <p:txBody>
              <a:bodyPr/>
              <a:lstStyle/>
              <a:p>
                <a:r>
                  <a:rPr lang="tr-TR">
                    <a:noFill/>
                  </a:rPr>
                  <a:t> </a:t>
                </a:r>
              </a:p>
            </p:txBody>
          </p:sp>
        </mc:Fallback>
      </mc:AlternateContent>
    </p:spTree>
    <p:extLst>
      <p:ext uri="{BB962C8B-B14F-4D97-AF65-F5344CB8AC3E}">
        <p14:creationId xmlns:p14="http://schemas.microsoft.com/office/powerpoint/2010/main" val="634465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b="1" dirty="0" smtClean="0"/>
                  <a:t>3.1.2 ŞİMDİKİ DEĞER: </a:t>
                </a:r>
              </a:p>
              <a:p>
                <a:r>
                  <a:rPr lang="tr-TR" b="1" dirty="0" smtClean="0"/>
                  <a:t>Şimdiki değer, gelecekteki para akımlarının şu andaki değerini yansıtır. </a:t>
                </a:r>
                <a:r>
                  <a:rPr lang="tr-TR" dirty="0" smtClean="0"/>
                  <a:t>Gelecek Değer formülü kullanılarak şimdiki değer:</a:t>
                </a:r>
              </a:p>
              <a:p>
                <a:r>
                  <a:rPr lang="tr-TR" sz="6000" dirty="0" err="1" smtClean="0"/>
                  <a:t>G</a:t>
                </a:r>
                <a:r>
                  <a:rPr lang="tr-TR" sz="6000" baseline="-25000" dirty="0" err="1" smtClean="0"/>
                  <a:t>n</a:t>
                </a:r>
                <a:r>
                  <a:rPr lang="tr-TR" sz="6000" dirty="0" smtClean="0"/>
                  <a:t>= Ş(1+ i)</a:t>
                </a:r>
                <a:r>
                  <a:rPr lang="tr-TR" sz="6000" baseline="30000" dirty="0" smtClean="0"/>
                  <a:t>n</a:t>
                </a:r>
                <a:r>
                  <a:rPr lang="tr-TR" sz="6000" dirty="0" smtClean="0">
                    <a:sym typeface="Wingdings" pitchFamily="2" charset="2"/>
                  </a:rPr>
                  <a:t> Ş=</a:t>
                </a:r>
                <a14:m>
                  <m:oMath xmlns:m="http://schemas.openxmlformats.org/officeDocument/2006/math">
                    <m:f>
                      <m:fPr>
                        <m:ctrlPr>
                          <a:rPr lang="tr-TR" sz="6000" i="1" smtClean="0">
                            <a:latin typeface="Cambria Math" panose="02040503050406030204" pitchFamily="18" charset="0"/>
                            <a:sym typeface="Wingdings" pitchFamily="2" charset="2"/>
                          </a:rPr>
                        </m:ctrlPr>
                      </m:fPr>
                      <m:num>
                        <m:r>
                          <a:rPr lang="tr-TR" sz="6000" b="0" i="1" smtClean="0">
                            <a:latin typeface="Cambria Math"/>
                            <a:sym typeface="Wingdings" pitchFamily="2" charset="2"/>
                          </a:rPr>
                          <m:t>𝐺</m:t>
                        </m:r>
                      </m:num>
                      <m:den>
                        <m:sSup>
                          <m:sSupPr>
                            <m:ctrlPr>
                              <a:rPr lang="tr-TR" sz="6000" i="1" smtClean="0">
                                <a:latin typeface="Cambria Math" panose="02040503050406030204" pitchFamily="18" charset="0"/>
                                <a:sym typeface="Wingdings" pitchFamily="2" charset="2"/>
                              </a:rPr>
                            </m:ctrlPr>
                          </m:sSupPr>
                          <m:e>
                            <m:r>
                              <a:rPr lang="tr-TR" sz="6000" b="0" i="1" smtClean="0">
                                <a:latin typeface="Cambria Math"/>
                                <a:sym typeface="Wingdings" pitchFamily="2" charset="2"/>
                              </a:rPr>
                              <m:t>(1+İ)</m:t>
                            </m:r>
                          </m:e>
                          <m:sup>
                            <m:r>
                              <a:rPr lang="tr-TR" sz="6000" b="0" i="1" smtClean="0">
                                <a:latin typeface="Cambria Math"/>
                                <a:sym typeface="Wingdings" pitchFamily="2" charset="2"/>
                              </a:rPr>
                              <m:t>𝑛</m:t>
                            </m:r>
                          </m:sup>
                        </m:sSup>
                      </m:den>
                    </m:f>
                  </m:oMath>
                </a14:m>
                <a:endParaRPr lang="tr-TR" sz="6000" dirty="0" smtClean="0"/>
              </a:p>
              <a:p>
                <a:endParaRPr lang="tr-TR" b="1"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3808" t="-1467" r="-423"/>
                </a:stretch>
              </a:blipFill>
            </p:spPr>
            <p:txBody>
              <a:bodyPr/>
              <a:lstStyle/>
              <a:p>
                <a:r>
                  <a:rPr lang="tr-TR">
                    <a:noFill/>
                  </a:rPr>
                  <a:t> </a:t>
                </a:r>
              </a:p>
            </p:txBody>
          </p:sp>
        </mc:Fallback>
      </mc:AlternateContent>
    </p:spTree>
    <p:extLst>
      <p:ext uri="{BB962C8B-B14F-4D97-AF65-F5344CB8AC3E}">
        <p14:creationId xmlns:p14="http://schemas.microsoft.com/office/powerpoint/2010/main" val="307106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BİLEŞİK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dirty="0" smtClean="0"/>
                  <a:t>ÖRNEK:</a:t>
                </a:r>
              </a:p>
              <a:p>
                <a:r>
                  <a:rPr lang="tr-TR" dirty="0" smtClean="0"/>
                  <a:t>İki yıl sonra 289.000 TL </a:t>
                </a:r>
                <a:r>
                  <a:rPr lang="tr-TR" dirty="0" err="1" smtClean="0"/>
                  <a:t>lik</a:t>
                </a:r>
                <a:r>
                  <a:rPr lang="tr-TR" dirty="0" smtClean="0"/>
                  <a:t> bir hesaba sahip olmak isteyen bir kişi yıllık %12 faiz veren bankaya şimdi kaç TL yatırmalıdır?</a:t>
                </a:r>
              </a:p>
              <a:p>
                <a:endParaRPr lang="tr-TR" dirty="0" smtClean="0"/>
              </a:p>
              <a:p>
                <a:r>
                  <a:rPr lang="tr-TR" sz="4400" dirty="0" smtClean="0">
                    <a:sym typeface="Wingdings" pitchFamily="2" charset="2"/>
                  </a:rPr>
                  <a:t>Ş=</a:t>
                </a:r>
                <a14:m>
                  <m:oMath xmlns:m="http://schemas.openxmlformats.org/officeDocument/2006/math">
                    <m:f>
                      <m:fPr>
                        <m:ctrlPr>
                          <a:rPr lang="tr-TR" sz="4400" i="1" smtClean="0">
                            <a:latin typeface="Cambria Math" panose="02040503050406030204" pitchFamily="18" charset="0"/>
                            <a:sym typeface="Wingdings" pitchFamily="2" charset="2"/>
                          </a:rPr>
                        </m:ctrlPr>
                      </m:fPr>
                      <m:num>
                        <m:r>
                          <a:rPr lang="tr-TR" sz="4400" b="0" i="1" smtClean="0">
                            <a:latin typeface="Cambria Math"/>
                            <a:sym typeface="Wingdings" pitchFamily="2" charset="2"/>
                          </a:rPr>
                          <m:t>𝐺</m:t>
                        </m:r>
                      </m:num>
                      <m:den>
                        <m:sSup>
                          <m:sSupPr>
                            <m:ctrlPr>
                              <a:rPr lang="tr-TR" sz="4400" i="1" smtClean="0">
                                <a:latin typeface="Cambria Math" panose="02040503050406030204" pitchFamily="18" charset="0"/>
                                <a:sym typeface="Wingdings" pitchFamily="2" charset="2"/>
                              </a:rPr>
                            </m:ctrlPr>
                          </m:sSupPr>
                          <m:e>
                            <m:r>
                              <a:rPr lang="tr-TR" sz="4400" b="0" i="1" smtClean="0">
                                <a:latin typeface="Cambria Math"/>
                                <a:sym typeface="Wingdings" pitchFamily="2" charset="2"/>
                              </a:rPr>
                              <m:t>(1+İ)</m:t>
                            </m:r>
                          </m:e>
                          <m:sup>
                            <m:r>
                              <a:rPr lang="tr-TR" sz="4400" b="0" i="1" smtClean="0">
                                <a:latin typeface="Cambria Math"/>
                                <a:sym typeface="Wingdings" pitchFamily="2" charset="2"/>
                              </a:rPr>
                              <m:t>𝑛</m:t>
                            </m:r>
                          </m:sup>
                        </m:sSup>
                      </m:den>
                    </m:f>
                  </m:oMath>
                </a14:m>
                <a:r>
                  <a:rPr lang="tr-TR" sz="4400" dirty="0" smtClean="0"/>
                  <a:t> =</a:t>
                </a:r>
                <a:r>
                  <a:rPr lang="tr-TR" sz="4400" dirty="0" smtClean="0">
                    <a:sym typeface="Wingdings" pitchFamily="2" charset="2"/>
                  </a:rPr>
                  <a:t> </a:t>
                </a:r>
                <a14:m>
                  <m:oMath xmlns:m="http://schemas.openxmlformats.org/officeDocument/2006/math">
                    <m:f>
                      <m:fPr>
                        <m:ctrlPr>
                          <a:rPr lang="tr-TR" sz="4400" i="1" smtClean="0">
                            <a:latin typeface="Cambria Math" panose="02040503050406030204" pitchFamily="18" charset="0"/>
                            <a:sym typeface="Wingdings" pitchFamily="2" charset="2"/>
                          </a:rPr>
                        </m:ctrlPr>
                      </m:fPr>
                      <m:num>
                        <m:r>
                          <a:rPr lang="tr-TR" sz="4400" b="0" i="1" smtClean="0">
                            <a:latin typeface="Cambria Math"/>
                            <a:sym typeface="Wingdings" pitchFamily="2" charset="2"/>
                          </a:rPr>
                          <m:t>289.000</m:t>
                        </m:r>
                      </m:num>
                      <m:den>
                        <m:sSup>
                          <m:sSupPr>
                            <m:ctrlPr>
                              <a:rPr lang="tr-TR" sz="4400" i="1" smtClean="0">
                                <a:latin typeface="Cambria Math" panose="02040503050406030204" pitchFamily="18" charset="0"/>
                                <a:sym typeface="Wingdings" pitchFamily="2" charset="2"/>
                              </a:rPr>
                            </m:ctrlPr>
                          </m:sSupPr>
                          <m:e>
                            <m:r>
                              <a:rPr lang="tr-TR" sz="4400" b="0" i="1" smtClean="0">
                                <a:latin typeface="Cambria Math"/>
                                <a:sym typeface="Wingdings" pitchFamily="2" charset="2"/>
                              </a:rPr>
                              <m:t>(1+0,12)</m:t>
                            </m:r>
                          </m:e>
                          <m:sup>
                            <m:r>
                              <a:rPr lang="tr-TR" sz="4400" b="0" i="1" smtClean="0">
                                <a:latin typeface="Cambria Math"/>
                                <a:sym typeface="Wingdings" pitchFamily="2" charset="2"/>
                              </a:rPr>
                              <m:t>2</m:t>
                            </m:r>
                          </m:sup>
                        </m:sSup>
                      </m:den>
                    </m:f>
                  </m:oMath>
                </a14:m>
                <a:r>
                  <a:rPr lang="tr-TR" sz="4400" dirty="0" smtClean="0"/>
                  <a:t> =230.389 TL</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2539" t="-1467" r="-2609"/>
                </a:stretch>
              </a:blipFill>
            </p:spPr>
            <p:txBody>
              <a:bodyPr/>
              <a:lstStyle/>
              <a:p>
                <a:r>
                  <a:rPr lang="tr-TR">
                    <a:noFill/>
                  </a:rPr>
                  <a:t> </a:t>
                </a:r>
              </a:p>
            </p:txBody>
          </p:sp>
        </mc:Fallback>
      </mc:AlternateContent>
    </p:spTree>
    <p:extLst>
      <p:ext uri="{BB962C8B-B14F-4D97-AF65-F5344CB8AC3E}">
        <p14:creationId xmlns:p14="http://schemas.microsoft.com/office/powerpoint/2010/main" val="2808123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p:sp>
        <p:nvSpPr>
          <p:cNvPr id="3" name="İçerik Yer Tutucusu 2"/>
          <p:cNvSpPr>
            <a:spLocks noGrp="1"/>
          </p:cNvSpPr>
          <p:nvPr>
            <p:ph idx="1"/>
          </p:nvPr>
        </p:nvSpPr>
        <p:spPr>
          <a:xfrm>
            <a:off x="251520" y="1268760"/>
            <a:ext cx="8640960" cy="5400600"/>
          </a:xfrm>
        </p:spPr>
        <p:txBody>
          <a:bodyPr/>
          <a:lstStyle/>
          <a:p>
            <a:r>
              <a:rPr lang="tr-TR" dirty="0" err="1" smtClean="0"/>
              <a:t>Anüite</a:t>
            </a:r>
            <a:r>
              <a:rPr lang="tr-TR" dirty="0" smtClean="0"/>
              <a:t>, belli bir zaman dönemi boyunca </a:t>
            </a:r>
            <a:r>
              <a:rPr lang="tr-TR" b="1" dirty="0" smtClean="0">
                <a:solidFill>
                  <a:srgbClr val="FF0000"/>
                </a:solidFill>
              </a:rPr>
              <a:t>eşit </a:t>
            </a:r>
            <a:r>
              <a:rPr lang="tr-TR" dirty="0" smtClean="0"/>
              <a:t>ödeme ya da tahsilatlar dizisidir.</a:t>
            </a:r>
          </a:p>
          <a:p>
            <a:r>
              <a:rPr lang="tr-TR" dirty="0" smtClean="0"/>
              <a:t>Bir </a:t>
            </a:r>
            <a:r>
              <a:rPr lang="tr-TR" dirty="0" err="1" smtClean="0"/>
              <a:t>anüitenin</a:t>
            </a:r>
            <a:r>
              <a:rPr lang="tr-TR" dirty="0" smtClean="0"/>
              <a:t> gelecek değeri, eşit ödemelerin büyümesini olanaklı kılan bileşik faiz uygulamasıyla bulunur.</a:t>
            </a:r>
          </a:p>
          <a:p>
            <a:r>
              <a:rPr lang="tr-TR" dirty="0" err="1" smtClean="0"/>
              <a:t>Anüiteler</a:t>
            </a:r>
            <a:r>
              <a:rPr lang="tr-TR" dirty="0" smtClean="0"/>
              <a:t> dönem başı ve dönem sonu yapılmasına göre 2 ye ayrılır.</a:t>
            </a:r>
          </a:p>
        </p:txBody>
      </p:sp>
    </p:spTree>
    <p:extLst>
      <p:ext uri="{BB962C8B-B14F-4D97-AF65-F5344CB8AC3E}">
        <p14:creationId xmlns:p14="http://schemas.microsoft.com/office/powerpoint/2010/main" val="1507559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p:sp>
        <p:nvSpPr>
          <p:cNvPr id="3" name="İçerik Yer Tutucusu 2"/>
          <p:cNvSpPr>
            <a:spLocks noGrp="1"/>
          </p:cNvSpPr>
          <p:nvPr>
            <p:ph idx="1"/>
          </p:nvPr>
        </p:nvSpPr>
        <p:spPr>
          <a:xfrm>
            <a:off x="251520" y="1268760"/>
            <a:ext cx="8640960" cy="5400600"/>
          </a:xfrm>
        </p:spPr>
        <p:txBody>
          <a:bodyPr/>
          <a:lstStyle/>
          <a:p>
            <a:r>
              <a:rPr lang="tr-TR" dirty="0" smtClean="0"/>
              <a:t>Örneğin %6 faiz oranı üzerinden 3 dönemli bir </a:t>
            </a:r>
            <a:r>
              <a:rPr lang="tr-TR" dirty="0" err="1" smtClean="0"/>
              <a:t>anüiteyi</a:t>
            </a:r>
            <a:r>
              <a:rPr lang="tr-TR" dirty="0" smtClean="0"/>
              <a:t> ele alalım. Bu tür bir </a:t>
            </a:r>
            <a:r>
              <a:rPr lang="tr-TR" dirty="0" err="1" smtClean="0"/>
              <a:t>anüite</a:t>
            </a:r>
            <a:r>
              <a:rPr lang="tr-TR" dirty="0" smtClean="0"/>
              <a:t> için zaman doğrusu şöyle olacaktır.</a:t>
            </a:r>
          </a:p>
          <a:p>
            <a:endParaRPr lang="tr-TR" dirty="0"/>
          </a:p>
          <a:p>
            <a:endParaRPr lang="tr-TR" dirty="0" smtClean="0"/>
          </a:p>
          <a:p>
            <a:endParaRPr lang="tr-TR" dirty="0"/>
          </a:p>
          <a:p>
            <a:endParaRPr lang="tr-TR" dirty="0" smtClean="0"/>
          </a:p>
          <a:p>
            <a:r>
              <a:rPr lang="tr-TR" sz="2800" dirty="0" smtClean="0"/>
              <a:t>Dönem    0             1               2              3     </a:t>
            </a:r>
            <a:r>
              <a:rPr lang="tr-TR" sz="1800" dirty="0" smtClean="0"/>
              <a:t>Toplam: 3,1836TL</a:t>
            </a:r>
          </a:p>
          <a:p>
            <a:pPr marL="0" indent="0">
              <a:buNone/>
            </a:pPr>
            <a:r>
              <a:rPr lang="tr-TR" sz="2800" dirty="0"/>
              <a:t> </a:t>
            </a:r>
            <a:r>
              <a:rPr lang="tr-TR" sz="2800" dirty="0" smtClean="0"/>
              <a:t>    Sonu</a:t>
            </a:r>
          </a:p>
        </p:txBody>
      </p:sp>
      <p:cxnSp>
        <p:nvCxnSpPr>
          <p:cNvPr id="5" name="Düz Bağlayıcı 4"/>
          <p:cNvCxnSpPr/>
          <p:nvPr/>
        </p:nvCxnSpPr>
        <p:spPr>
          <a:xfrm>
            <a:off x="1979712" y="5229200"/>
            <a:ext cx="39604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1979712" y="4581128"/>
            <a:ext cx="0" cy="64807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3203848" y="3356992"/>
            <a:ext cx="0" cy="18722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3203848" y="3356992"/>
            <a:ext cx="381642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4499992" y="4077072"/>
            <a:ext cx="0" cy="11521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99992" y="4077072"/>
            <a:ext cx="24482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5940152" y="52292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flipV="1">
            <a:off x="5940152" y="4581128"/>
            <a:ext cx="0" cy="64807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a:off x="5940152" y="4581128"/>
            <a:ext cx="100811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7046812" y="3134954"/>
            <a:ext cx="1207382" cy="369332"/>
          </a:xfrm>
          <a:prstGeom prst="rect">
            <a:avLst/>
          </a:prstGeom>
          <a:noFill/>
        </p:spPr>
        <p:txBody>
          <a:bodyPr wrap="none" rtlCol="0">
            <a:spAutoFit/>
          </a:bodyPr>
          <a:lstStyle/>
          <a:p>
            <a:r>
              <a:rPr lang="tr-TR" dirty="0" smtClean="0"/>
              <a:t>1,12360 TL</a:t>
            </a:r>
            <a:endParaRPr lang="tr-TR" dirty="0"/>
          </a:p>
        </p:txBody>
      </p:sp>
      <p:sp>
        <p:nvSpPr>
          <p:cNvPr id="26" name="Metin kutusu 25"/>
          <p:cNvSpPr txBox="1"/>
          <p:nvPr/>
        </p:nvSpPr>
        <p:spPr>
          <a:xfrm>
            <a:off x="6964005" y="3923764"/>
            <a:ext cx="1037463" cy="369332"/>
          </a:xfrm>
          <a:prstGeom prst="rect">
            <a:avLst/>
          </a:prstGeom>
          <a:noFill/>
        </p:spPr>
        <p:txBody>
          <a:bodyPr wrap="none" rtlCol="0">
            <a:spAutoFit/>
          </a:bodyPr>
          <a:lstStyle/>
          <a:p>
            <a:r>
              <a:rPr lang="tr-TR" dirty="0" smtClean="0"/>
              <a:t>1,0600TL</a:t>
            </a:r>
            <a:endParaRPr lang="tr-TR" dirty="0"/>
          </a:p>
        </p:txBody>
      </p:sp>
      <p:sp>
        <p:nvSpPr>
          <p:cNvPr id="27" name="Metin kutusu 26"/>
          <p:cNvSpPr txBox="1"/>
          <p:nvPr/>
        </p:nvSpPr>
        <p:spPr>
          <a:xfrm>
            <a:off x="7052602" y="4396462"/>
            <a:ext cx="1037463" cy="369332"/>
          </a:xfrm>
          <a:prstGeom prst="rect">
            <a:avLst/>
          </a:prstGeom>
          <a:noFill/>
        </p:spPr>
        <p:txBody>
          <a:bodyPr wrap="none" rtlCol="0">
            <a:spAutoFit/>
          </a:bodyPr>
          <a:lstStyle/>
          <a:p>
            <a:r>
              <a:rPr lang="tr-TR" dirty="0" smtClean="0"/>
              <a:t>1,0000TL</a:t>
            </a:r>
            <a:endParaRPr lang="tr-TR" dirty="0"/>
          </a:p>
        </p:txBody>
      </p:sp>
      <p:sp>
        <p:nvSpPr>
          <p:cNvPr id="28" name="Metin kutusu 27"/>
          <p:cNvSpPr txBox="1"/>
          <p:nvPr/>
        </p:nvSpPr>
        <p:spPr>
          <a:xfrm>
            <a:off x="2699792" y="4827249"/>
            <a:ext cx="720079" cy="369332"/>
          </a:xfrm>
          <a:prstGeom prst="rect">
            <a:avLst/>
          </a:prstGeom>
          <a:noFill/>
        </p:spPr>
        <p:txBody>
          <a:bodyPr wrap="square" rtlCol="0">
            <a:spAutoFit/>
          </a:bodyPr>
          <a:lstStyle/>
          <a:p>
            <a:r>
              <a:rPr lang="tr-TR" dirty="0" smtClean="0"/>
              <a:t>1 TL</a:t>
            </a:r>
            <a:endParaRPr lang="tr-TR" dirty="0"/>
          </a:p>
        </p:txBody>
      </p:sp>
      <p:sp>
        <p:nvSpPr>
          <p:cNvPr id="29" name="Metin kutusu 28"/>
          <p:cNvSpPr txBox="1"/>
          <p:nvPr/>
        </p:nvSpPr>
        <p:spPr>
          <a:xfrm>
            <a:off x="3959933" y="4827249"/>
            <a:ext cx="684076" cy="369332"/>
          </a:xfrm>
          <a:prstGeom prst="rect">
            <a:avLst/>
          </a:prstGeom>
          <a:noFill/>
        </p:spPr>
        <p:txBody>
          <a:bodyPr wrap="square" rtlCol="0">
            <a:spAutoFit/>
          </a:bodyPr>
          <a:lstStyle/>
          <a:p>
            <a:r>
              <a:rPr lang="tr-TR" dirty="0" smtClean="0"/>
              <a:t>1 TL</a:t>
            </a:r>
            <a:endParaRPr lang="tr-TR" dirty="0"/>
          </a:p>
        </p:txBody>
      </p:sp>
      <p:sp>
        <p:nvSpPr>
          <p:cNvPr id="30" name="Metin kutusu 29"/>
          <p:cNvSpPr txBox="1"/>
          <p:nvPr/>
        </p:nvSpPr>
        <p:spPr>
          <a:xfrm>
            <a:off x="5259435" y="4827249"/>
            <a:ext cx="720079" cy="369332"/>
          </a:xfrm>
          <a:prstGeom prst="rect">
            <a:avLst/>
          </a:prstGeom>
          <a:noFill/>
        </p:spPr>
        <p:txBody>
          <a:bodyPr wrap="square" rtlCol="0">
            <a:spAutoFit/>
          </a:bodyPr>
          <a:lstStyle/>
          <a:p>
            <a:r>
              <a:rPr lang="tr-TR" dirty="0" smtClean="0"/>
              <a:t>1 TL</a:t>
            </a:r>
            <a:endParaRPr lang="tr-TR" dirty="0"/>
          </a:p>
        </p:txBody>
      </p:sp>
    </p:spTree>
    <p:extLst>
      <p:ext uri="{BB962C8B-B14F-4D97-AF65-F5344CB8AC3E}">
        <p14:creationId xmlns:p14="http://schemas.microsoft.com/office/powerpoint/2010/main" val="4120588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p:sp>
        <p:nvSpPr>
          <p:cNvPr id="3" name="İçerik Yer Tutucusu 2"/>
          <p:cNvSpPr>
            <a:spLocks noGrp="1"/>
          </p:cNvSpPr>
          <p:nvPr>
            <p:ph idx="1"/>
          </p:nvPr>
        </p:nvSpPr>
        <p:spPr>
          <a:xfrm>
            <a:off x="251520" y="1268760"/>
            <a:ext cx="8640960" cy="5400600"/>
          </a:xfrm>
        </p:spPr>
        <p:txBody>
          <a:bodyPr/>
          <a:lstStyle/>
          <a:p>
            <a:r>
              <a:rPr lang="tr-TR" dirty="0" smtClean="0"/>
              <a:t>Birinci dönem sonunda 1 TL, iki dönem kazanmaktadır, bu nedenle üçüncü dönem 1,1236 TL ye ulaşmaktadır. </a:t>
            </a:r>
          </a:p>
          <a:p>
            <a:r>
              <a:rPr lang="tr-TR" dirty="0" smtClean="0"/>
              <a:t>İkinci dönem sonunda alınan 1 TL, 1,060 </a:t>
            </a:r>
            <a:r>
              <a:rPr lang="tr-TR" dirty="0" err="1" smtClean="0"/>
              <a:t>Tl</a:t>
            </a:r>
            <a:r>
              <a:rPr lang="tr-TR" dirty="0" smtClean="0"/>
              <a:t> ulaşmaktadır.</a:t>
            </a:r>
          </a:p>
          <a:p>
            <a:r>
              <a:rPr lang="tr-TR" dirty="0" smtClean="0"/>
              <a:t>Üçüncü dönem alınan 1 TL dönem sonu değeri yine 1 TL olmaktadır.</a:t>
            </a:r>
          </a:p>
          <a:p>
            <a:r>
              <a:rPr lang="tr-TR" dirty="0" smtClean="0"/>
              <a:t>Üçüncü dönem sonunda toplam </a:t>
            </a:r>
            <a:r>
              <a:rPr lang="tr-TR" dirty="0" err="1" smtClean="0"/>
              <a:t>anüite</a:t>
            </a:r>
            <a:r>
              <a:rPr lang="tr-TR" dirty="0" smtClean="0"/>
              <a:t> 3,1836 TL ye ulaşmaktadır.</a:t>
            </a:r>
          </a:p>
        </p:txBody>
      </p:sp>
    </p:spTree>
    <p:extLst>
      <p:ext uri="{BB962C8B-B14F-4D97-AF65-F5344CB8AC3E}">
        <p14:creationId xmlns:p14="http://schemas.microsoft.com/office/powerpoint/2010/main" val="1773273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dirty="0" smtClean="0"/>
                  <a:t>Anüitelerin gelecek değeri şöyle formüle edilir.</a:t>
                </a:r>
              </a:p>
              <a:p>
                <a:endParaRPr lang="tr-TR" dirty="0"/>
              </a:p>
              <a:p>
                <a:r>
                  <a:rPr lang="tr-TR" dirty="0" smtClean="0"/>
                  <a:t>G</a:t>
                </a:r>
                <a:r>
                  <a:rPr lang="tr-TR" baseline="-25000" dirty="0" smtClean="0"/>
                  <a:t>A</a:t>
                </a:r>
                <a:r>
                  <a:rPr lang="tr-TR" dirty="0" smtClean="0"/>
                  <a:t>=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𝑎</m:t>
                        </m:r>
                      </m:num>
                      <m:den>
                        <m:r>
                          <a:rPr lang="tr-TR" b="0" i="1" smtClean="0">
                            <a:latin typeface="Cambria Math"/>
                          </a:rPr>
                          <m:t>𝑖</m:t>
                        </m:r>
                      </m:den>
                    </m:f>
                  </m:oMath>
                </a14:m>
                <a:r>
                  <a:rPr lang="tr-TR" dirty="0" smtClean="0"/>
                  <a:t> </a:t>
                </a:r>
                <a14:m>
                  <m:oMath xmlns:m="http://schemas.openxmlformats.org/officeDocument/2006/math">
                    <m:d>
                      <m:dPr>
                        <m:begChr m:val="["/>
                        <m:endChr m:val="]"/>
                        <m:ctrlPr>
                          <a:rPr lang="tr-TR" i="1" dirty="0" smtClean="0">
                            <a:latin typeface="Cambria Math" panose="02040503050406030204" pitchFamily="18" charset="0"/>
                          </a:rPr>
                        </m:ctrlPr>
                      </m:dPr>
                      <m:e>
                        <m:sSup>
                          <m:sSupPr>
                            <m:ctrlPr>
                              <a:rPr lang="tr-TR" i="1" dirty="0" smtClean="0">
                                <a:latin typeface="Cambria Math" panose="02040503050406030204" pitchFamily="18" charset="0"/>
                              </a:rPr>
                            </m:ctrlPr>
                          </m:sSupPr>
                          <m:e>
                            <m:r>
                              <a:rPr lang="tr-TR" b="0" i="1" dirty="0" smtClean="0">
                                <a:latin typeface="Cambria Math"/>
                              </a:rPr>
                              <m:t>(1+</m:t>
                            </m:r>
                            <m:r>
                              <a:rPr lang="tr-TR" b="0" i="1" dirty="0" smtClean="0">
                                <a:latin typeface="Cambria Math"/>
                              </a:rPr>
                              <m:t>𝑖</m:t>
                            </m:r>
                            <m:r>
                              <a:rPr lang="tr-TR" b="0" i="1" dirty="0" smtClean="0">
                                <a:latin typeface="Cambria Math"/>
                              </a:rPr>
                              <m:t>)</m:t>
                            </m:r>
                          </m:e>
                          <m:sup>
                            <m:r>
                              <a:rPr lang="tr-TR" b="0" i="1" dirty="0" smtClean="0">
                                <a:latin typeface="Cambria Math"/>
                              </a:rPr>
                              <m:t>𝑛</m:t>
                            </m:r>
                          </m:sup>
                        </m:sSup>
                        <m:r>
                          <a:rPr lang="tr-TR" b="0" i="1" dirty="0" smtClean="0">
                            <a:latin typeface="Cambria Math"/>
                          </a:rPr>
                          <m:t> −1</m:t>
                        </m:r>
                      </m:e>
                    </m:d>
                  </m:oMath>
                </a14:m>
                <a:endParaRPr lang="tr-TR" dirty="0" smtClean="0"/>
              </a:p>
              <a:p>
                <a:r>
                  <a:rPr lang="tr-TR" dirty="0" smtClean="0"/>
                  <a:t>a= </a:t>
                </a:r>
                <a:r>
                  <a:rPr lang="tr-TR" dirty="0" err="1" smtClean="0"/>
                  <a:t>anüite</a:t>
                </a:r>
                <a:r>
                  <a:rPr lang="tr-TR" dirty="0" smtClean="0"/>
                  <a:t> tutarı</a:t>
                </a:r>
              </a:p>
              <a:p>
                <a:r>
                  <a:rPr lang="tr-TR" dirty="0" smtClean="0"/>
                  <a:t>ÖRNEK: Yıllık % 15 ödeyen bir banka hesabına önümüzdeki 3 yıl boyunca her yıl sonunda  75.000 TL yatırılırsa üçüncü yıl sonunda ne kadar para olur?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1551" t="-1467" r="-1481"/>
                </a:stretch>
              </a:blipFill>
            </p:spPr>
            <p:txBody>
              <a:bodyPr/>
              <a:lstStyle/>
              <a:p>
                <a:r>
                  <a:rPr lang="tr-TR">
                    <a:noFill/>
                  </a:rPr>
                  <a:t> </a:t>
                </a:r>
              </a:p>
            </p:txBody>
          </p:sp>
        </mc:Fallback>
      </mc:AlternateContent>
    </p:spTree>
    <p:extLst>
      <p:ext uri="{BB962C8B-B14F-4D97-AF65-F5344CB8AC3E}">
        <p14:creationId xmlns:p14="http://schemas.microsoft.com/office/powerpoint/2010/main" val="685792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dirty="0" smtClean="0"/>
                  <a:t>G</a:t>
                </a:r>
                <a:r>
                  <a:rPr lang="tr-TR" baseline="-25000" dirty="0" smtClean="0"/>
                  <a:t>A</a:t>
                </a:r>
                <a:r>
                  <a:rPr lang="tr-TR" dirty="0" smtClean="0"/>
                  <a:t>= 75.000 TL</a:t>
                </a:r>
              </a:p>
              <a:p>
                <a:r>
                  <a:rPr lang="tr-TR" dirty="0" smtClean="0"/>
                  <a:t>i= %15/yıl</a:t>
                </a:r>
              </a:p>
              <a:p>
                <a:r>
                  <a:rPr lang="tr-TR" dirty="0"/>
                  <a:t>n</a:t>
                </a:r>
                <a:r>
                  <a:rPr lang="tr-TR" dirty="0" smtClean="0"/>
                  <a:t>= 3 yıl</a:t>
                </a:r>
              </a:p>
              <a:p>
                <a:r>
                  <a:rPr lang="tr-TR" dirty="0" smtClean="0"/>
                  <a:t>G</a:t>
                </a:r>
                <a:r>
                  <a:rPr lang="tr-TR" baseline="-25000" dirty="0" smtClean="0"/>
                  <a:t>A</a:t>
                </a:r>
                <a:r>
                  <a:rPr lang="tr-TR" dirty="0" smtClean="0"/>
                  <a:t>=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𝑎</m:t>
                        </m:r>
                      </m:num>
                      <m:den>
                        <m:r>
                          <a:rPr lang="tr-TR" b="0" i="1" smtClean="0">
                            <a:latin typeface="Cambria Math"/>
                          </a:rPr>
                          <m:t>𝑖</m:t>
                        </m:r>
                      </m:den>
                    </m:f>
                  </m:oMath>
                </a14:m>
                <a:r>
                  <a:rPr lang="tr-TR" dirty="0" smtClean="0"/>
                  <a:t> </a:t>
                </a:r>
                <a14:m>
                  <m:oMath xmlns:m="http://schemas.openxmlformats.org/officeDocument/2006/math">
                    <m:d>
                      <m:dPr>
                        <m:begChr m:val="["/>
                        <m:endChr m:val="]"/>
                        <m:ctrlPr>
                          <a:rPr lang="tr-TR" i="1" dirty="0" smtClean="0">
                            <a:latin typeface="Cambria Math" panose="02040503050406030204" pitchFamily="18" charset="0"/>
                          </a:rPr>
                        </m:ctrlPr>
                      </m:dPr>
                      <m:e>
                        <m:sSup>
                          <m:sSupPr>
                            <m:ctrlPr>
                              <a:rPr lang="tr-TR" i="1" dirty="0" smtClean="0">
                                <a:latin typeface="Cambria Math" panose="02040503050406030204" pitchFamily="18" charset="0"/>
                              </a:rPr>
                            </m:ctrlPr>
                          </m:sSupPr>
                          <m:e>
                            <m:r>
                              <a:rPr lang="tr-TR" b="0" i="1" dirty="0" smtClean="0">
                                <a:latin typeface="Cambria Math"/>
                              </a:rPr>
                              <m:t>(1+</m:t>
                            </m:r>
                            <m:r>
                              <a:rPr lang="tr-TR" b="0" i="1" dirty="0" smtClean="0">
                                <a:latin typeface="Cambria Math"/>
                              </a:rPr>
                              <m:t>𝑖</m:t>
                            </m:r>
                            <m:r>
                              <a:rPr lang="tr-TR" b="0" i="1" dirty="0" smtClean="0">
                                <a:latin typeface="Cambria Math"/>
                              </a:rPr>
                              <m:t>)</m:t>
                            </m:r>
                          </m:e>
                          <m:sup>
                            <m:r>
                              <a:rPr lang="tr-TR" b="0" i="1" dirty="0" smtClean="0">
                                <a:latin typeface="Cambria Math"/>
                              </a:rPr>
                              <m:t>𝑛</m:t>
                            </m:r>
                          </m:sup>
                        </m:sSup>
                        <m:r>
                          <a:rPr lang="tr-TR" b="0" i="1" dirty="0" smtClean="0">
                            <a:latin typeface="Cambria Math"/>
                          </a:rPr>
                          <m:t> −1</m:t>
                        </m:r>
                      </m:e>
                    </m:d>
                  </m:oMath>
                </a14:m>
                <a:endParaRPr lang="tr-TR" dirty="0" smtClean="0"/>
              </a:p>
              <a:p>
                <a:endParaRPr lang="tr-TR" dirty="0" smtClean="0"/>
              </a:p>
              <a:p>
                <a:r>
                  <a:rPr lang="tr-TR" dirty="0" smtClean="0"/>
                  <a:t>G</a:t>
                </a:r>
                <a:r>
                  <a:rPr lang="tr-TR" baseline="-25000" dirty="0" smtClean="0"/>
                  <a:t>A</a:t>
                </a:r>
                <a:r>
                  <a:rPr lang="tr-TR" dirty="0" smtClean="0"/>
                  <a:t>=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75.000</m:t>
                        </m:r>
                      </m:num>
                      <m:den>
                        <m:r>
                          <a:rPr lang="tr-TR" b="0" i="1" smtClean="0">
                            <a:latin typeface="Cambria Math"/>
                          </a:rPr>
                          <m:t>0,15</m:t>
                        </m:r>
                      </m:den>
                    </m:f>
                  </m:oMath>
                </a14:m>
                <a:r>
                  <a:rPr lang="tr-TR" dirty="0" smtClean="0"/>
                  <a:t> </a:t>
                </a:r>
                <a14:m>
                  <m:oMath xmlns:m="http://schemas.openxmlformats.org/officeDocument/2006/math">
                    <m:d>
                      <m:dPr>
                        <m:begChr m:val="["/>
                        <m:endChr m:val="]"/>
                        <m:ctrlPr>
                          <a:rPr lang="tr-TR" i="1" dirty="0" smtClean="0">
                            <a:latin typeface="Cambria Math" panose="02040503050406030204" pitchFamily="18" charset="0"/>
                          </a:rPr>
                        </m:ctrlPr>
                      </m:dPr>
                      <m:e>
                        <m:sSup>
                          <m:sSupPr>
                            <m:ctrlPr>
                              <a:rPr lang="tr-TR" i="1" dirty="0" smtClean="0">
                                <a:latin typeface="Cambria Math" panose="02040503050406030204" pitchFamily="18" charset="0"/>
                              </a:rPr>
                            </m:ctrlPr>
                          </m:sSupPr>
                          <m:e>
                            <m:r>
                              <a:rPr lang="tr-TR" b="0" i="1" dirty="0" smtClean="0">
                                <a:latin typeface="Cambria Math"/>
                              </a:rPr>
                              <m:t>(1+0,15)</m:t>
                            </m:r>
                          </m:e>
                          <m:sup>
                            <m:r>
                              <a:rPr lang="tr-TR" b="0" i="1" dirty="0" smtClean="0">
                                <a:latin typeface="Cambria Math"/>
                              </a:rPr>
                              <m:t>3</m:t>
                            </m:r>
                          </m:sup>
                        </m:sSup>
                        <m:r>
                          <a:rPr lang="tr-TR" b="0" i="1" dirty="0" smtClean="0">
                            <a:latin typeface="Cambria Math"/>
                          </a:rPr>
                          <m:t> −1</m:t>
                        </m:r>
                      </m:e>
                    </m:d>
                  </m:oMath>
                </a14:m>
                <a:r>
                  <a:rPr lang="tr-TR" dirty="0" smtClean="0"/>
                  <a:t> =260.437,5 TL</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1551" t="-1467"/>
                </a:stretch>
              </a:blipFill>
            </p:spPr>
            <p:txBody>
              <a:bodyPr/>
              <a:lstStyle/>
              <a:p>
                <a:r>
                  <a:rPr lang="tr-TR">
                    <a:noFill/>
                  </a:rPr>
                  <a:t> </a:t>
                </a:r>
              </a:p>
            </p:txBody>
          </p:sp>
        </mc:Fallback>
      </mc:AlternateContent>
    </p:spTree>
    <p:extLst>
      <p:ext uri="{BB962C8B-B14F-4D97-AF65-F5344CB8AC3E}">
        <p14:creationId xmlns:p14="http://schemas.microsoft.com/office/powerpoint/2010/main" val="3571469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2" y="260648"/>
            <a:ext cx="7886700" cy="1044527"/>
          </a:xfrm>
        </p:spPr>
        <p:txBody>
          <a:bodyPr>
            <a:noAutofit/>
          </a:bodyPr>
          <a:lstStyle/>
          <a:p>
            <a:pPr algn="ctr"/>
            <a:r>
              <a:rPr lang="tr-TR" sz="2400" dirty="0">
                <a:solidFill>
                  <a:prstClr val="black"/>
                </a:solidFill>
              </a:rPr>
              <a:t>SATIN ALMA VE TEDARİK ZİNCİRİ YÖNETİMİ</a:t>
            </a:r>
            <a:br>
              <a:rPr lang="tr-TR" sz="2400" dirty="0">
                <a:solidFill>
                  <a:prstClr val="black"/>
                </a:solidFill>
              </a:rPr>
            </a:br>
            <a:r>
              <a:rPr lang="tr-TR" sz="2400" dirty="0">
                <a:solidFill>
                  <a:prstClr val="black"/>
                </a:solidFill>
              </a:rPr>
              <a:t>FİYATLAMA</a:t>
            </a:r>
            <a:br>
              <a:rPr lang="tr-TR" sz="2400" dirty="0">
                <a:solidFill>
                  <a:prstClr val="black"/>
                </a:solidFill>
              </a:rPr>
            </a:br>
            <a:endParaRPr lang="tr-TR" sz="2400" dirty="0"/>
          </a:p>
        </p:txBody>
      </p:sp>
      <p:sp>
        <p:nvSpPr>
          <p:cNvPr id="3" name="İçerik Yer Tutucusu 2"/>
          <p:cNvSpPr>
            <a:spLocks noGrp="1"/>
          </p:cNvSpPr>
          <p:nvPr>
            <p:ph idx="1"/>
          </p:nvPr>
        </p:nvSpPr>
        <p:spPr>
          <a:xfrm>
            <a:off x="628652" y="1484784"/>
            <a:ext cx="7886700" cy="4692179"/>
          </a:xfrm>
        </p:spPr>
        <p:txBody>
          <a:bodyPr>
            <a:noAutofit/>
          </a:bodyPr>
          <a:lstStyle/>
          <a:p>
            <a:r>
              <a:rPr lang="tr-TR" sz="2800" dirty="0"/>
              <a:t>Bursa da yerleşik 5 yıldızlı XXX oteli gelen müşteri talepleri neticesinde soğuk hava deposu ihtiyacı olduğunu belirlemiştir. Bu ihtiyaç doğrultusunda gerekli satın alma çalışmaları yapılmış ve yeterlilik kazanan tedarikçilerden teklifler alınmıştır. XXX oteli sezonun durgun olması nedeni ile peşin para veya 12 ay taksit seçenekleri arasında alım/ödeme şeklinde, dolaysıyla da tedarikçi seçiminde tereddüt yaşamaktadır. Yine yapılan çalışmalar neticesinde en uygun banka faizinin yıllık %15 olduğu görülmüştür. Bu durumda otel hangi tedarikçi ile  soğuk hava depo sözleşmesi yapar?</a:t>
            </a:r>
          </a:p>
          <a:p>
            <a:endParaRPr lang="tr-TR" sz="2800" dirty="0"/>
          </a:p>
        </p:txBody>
      </p:sp>
    </p:spTree>
    <p:extLst>
      <p:ext uri="{BB962C8B-B14F-4D97-AF65-F5344CB8AC3E}">
        <p14:creationId xmlns:p14="http://schemas.microsoft.com/office/powerpoint/2010/main" val="279664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p:sp>
        <p:nvSpPr>
          <p:cNvPr id="3" name="İçerik Yer Tutucusu 2"/>
          <p:cNvSpPr>
            <a:spLocks noGrp="1"/>
          </p:cNvSpPr>
          <p:nvPr>
            <p:ph idx="1"/>
          </p:nvPr>
        </p:nvSpPr>
        <p:spPr>
          <a:xfrm>
            <a:off x="251520" y="1268760"/>
            <a:ext cx="8640960" cy="5400600"/>
          </a:xfrm>
        </p:spPr>
        <p:txBody>
          <a:bodyPr>
            <a:normAutofit fontScale="92500" lnSpcReduction="20000"/>
          </a:bodyPr>
          <a:lstStyle/>
          <a:p>
            <a:r>
              <a:rPr lang="tr-TR" b="1" dirty="0" smtClean="0"/>
              <a:t>BİR ANÜTENİN ŞİMDİKİ DEĞERİ:</a:t>
            </a:r>
          </a:p>
          <a:p>
            <a:r>
              <a:rPr lang="tr-TR" sz="2800" dirty="0" smtClean="0"/>
              <a:t>Örneğin %6 faiz oranı üzerinden 3 dönemli bir </a:t>
            </a:r>
            <a:r>
              <a:rPr lang="tr-TR" sz="2800" dirty="0" err="1" smtClean="0"/>
              <a:t>anüiteyi</a:t>
            </a:r>
            <a:r>
              <a:rPr lang="tr-TR" sz="2800" dirty="0" smtClean="0"/>
              <a:t> ele alalım. Bu tür </a:t>
            </a:r>
            <a:r>
              <a:rPr lang="tr-TR" sz="2800" dirty="0" err="1" smtClean="0"/>
              <a:t>anüite</a:t>
            </a:r>
            <a:r>
              <a:rPr lang="tr-TR" sz="2800" dirty="0" smtClean="0"/>
              <a:t> için zaman doğrusu şöyle olacaktır.</a:t>
            </a:r>
          </a:p>
          <a:p>
            <a:endParaRPr lang="tr-TR" dirty="0"/>
          </a:p>
          <a:p>
            <a:endParaRPr lang="tr-TR" dirty="0" smtClean="0"/>
          </a:p>
          <a:p>
            <a:endParaRPr lang="tr-TR" dirty="0"/>
          </a:p>
          <a:p>
            <a:r>
              <a:rPr lang="tr-TR" dirty="0" smtClean="0"/>
              <a:t>                                    </a:t>
            </a:r>
          </a:p>
          <a:p>
            <a:endParaRPr lang="tr-TR" dirty="0"/>
          </a:p>
          <a:p>
            <a:endParaRPr lang="tr-TR" dirty="0" smtClean="0"/>
          </a:p>
          <a:p>
            <a:endParaRPr lang="tr-TR" dirty="0" smtClean="0"/>
          </a:p>
          <a:p>
            <a:r>
              <a:rPr lang="tr-TR" dirty="0" smtClean="0"/>
              <a:t>                                            </a:t>
            </a:r>
            <a:endParaRPr lang="tr-TR" dirty="0"/>
          </a:p>
          <a:p>
            <a:r>
              <a:rPr lang="tr-TR" dirty="0" smtClean="0"/>
              <a:t>Dönem sonu  0                  1                  2              3</a:t>
            </a:r>
            <a:endParaRPr lang="tr-TR" dirty="0"/>
          </a:p>
          <a:p>
            <a:endParaRPr lang="tr-TR" dirty="0" smtClean="0"/>
          </a:p>
          <a:p>
            <a:endParaRPr lang="tr-TR" dirty="0" smtClean="0"/>
          </a:p>
        </p:txBody>
      </p:sp>
      <p:cxnSp>
        <p:nvCxnSpPr>
          <p:cNvPr id="5" name="Düz Bağlayıcı 4"/>
          <p:cNvCxnSpPr/>
          <p:nvPr/>
        </p:nvCxnSpPr>
        <p:spPr>
          <a:xfrm>
            <a:off x="2915816" y="5877272"/>
            <a:ext cx="54726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8388424" y="3429000"/>
            <a:ext cx="0" cy="244827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H="1">
            <a:off x="2555776" y="3429000"/>
            <a:ext cx="5832648" cy="72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6804248" y="4077072"/>
            <a:ext cx="0" cy="180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2555776" y="4077072"/>
            <a:ext cx="42484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V="1">
            <a:off x="4860032" y="4653136"/>
            <a:ext cx="0" cy="122413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H="1">
            <a:off x="2555776" y="4653136"/>
            <a:ext cx="23042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1468876" y="3326005"/>
            <a:ext cx="1512168" cy="369332"/>
          </a:xfrm>
          <a:prstGeom prst="rect">
            <a:avLst/>
          </a:prstGeom>
          <a:noFill/>
        </p:spPr>
        <p:txBody>
          <a:bodyPr wrap="square" rtlCol="0">
            <a:spAutoFit/>
          </a:bodyPr>
          <a:lstStyle/>
          <a:p>
            <a:r>
              <a:rPr lang="tr-TR" b="1" dirty="0" smtClean="0"/>
              <a:t>0,83962 TL</a:t>
            </a:r>
            <a:endParaRPr lang="tr-TR" b="1" dirty="0"/>
          </a:p>
        </p:txBody>
      </p:sp>
      <p:sp>
        <p:nvSpPr>
          <p:cNvPr id="24" name="Metin kutusu 23"/>
          <p:cNvSpPr txBox="1"/>
          <p:nvPr/>
        </p:nvSpPr>
        <p:spPr>
          <a:xfrm>
            <a:off x="1547664" y="3810730"/>
            <a:ext cx="1152128" cy="369332"/>
          </a:xfrm>
          <a:prstGeom prst="rect">
            <a:avLst/>
          </a:prstGeom>
          <a:noFill/>
        </p:spPr>
        <p:txBody>
          <a:bodyPr wrap="square" rtlCol="0">
            <a:spAutoFit/>
          </a:bodyPr>
          <a:lstStyle/>
          <a:p>
            <a:r>
              <a:rPr lang="tr-TR" b="1" dirty="0"/>
              <a:t>0,89TL</a:t>
            </a:r>
          </a:p>
        </p:txBody>
      </p:sp>
      <p:sp>
        <p:nvSpPr>
          <p:cNvPr id="25" name="Metin kutusu 24"/>
          <p:cNvSpPr txBox="1"/>
          <p:nvPr/>
        </p:nvSpPr>
        <p:spPr>
          <a:xfrm>
            <a:off x="1547664" y="4468470"/>
            <a:ext cx="1332148" cy="369332"/>
          </a:xfrm>
          <a:prstGeom prst="rect">
            <a:avLst/>
          </a:prstGeom>
          <a:noFill/>
        </p:spPr>
        <p:txBody>
          <a:bodyPr wrap="square" rtlCol="0">
            <a:spAutoFit/>
          </a:bodyPr>
          <a:lstStyle/>
          <a:p>
            <a:r>
              <a:rPr lang="tr-TR" b="1" dirty="0" smtClean="0"/>
              <a:t>0</a:t>
            </a:r>
            <a:r>
              <a:rPr lang="tr-TR" b="1" dirty="0"/>
              <a:t>,94340 </a:t>
            </a:r>
            <a:r>
              <a:rPr lang="tr-TR" dirty="0" smtClean="0"/>
              <a:t>TL</a:t>
            </a:r>
            <a:endParaRPr lang="tr-TR" dirty="0"/>
          </a:p>
        </p:txBody>
      </p:sp>
      <p:sp>
        <p:nvSpPr>
          <p:cNvPr id="26" name="Metin kutusu 25"/>
          <p:cNvSpPr txBox="1"/>
          <p:nvPr/>
        </p:nvSpPr>
        <p:spPr>
          <a:xfrm>
            <a:off x="1478685" y="4977172"/>
            <a:ext cx="1512168" cy="369332"/>
          </a:xfrm>
          <a:prstGeom prst="rect">
            <a:avLst/>
          </a:prstGeom>
          <a:noFill/>
        </p:spPr>
        <p:txBody>
          <a:bodyPr wrap="square" rtlCol="0">
            <a:spAutoFit/>
          </a:bodyPr>
          <a:lstStyle/>
          <a:p>
            <a:r>
              <a:rPr lang="tr-TR" b="1" dirty="0" smtClean="0"/>
              <a:t>2,67302 TL</a:t>
            </a:r>
            <a:endParaRPr lang="tr-TR" b="1" dirty="0"/>
          </a:p>
        </p:txBody>
      </p:sp>
      <p:sp>
        <p:nvSpPr>
          <p:cNvPr id="27" name="Metin kutusu 26"/>
          <p:cNvSpPr txBox="1"/>
          <p:nvPr/>
        </p:nvSpPr>
        <p:spPr>
          <a:xfrm>
            <a:off x="4247964" y="5507940"/>
            <a:ext cx="612068" cy="369332"/>
          </a:xfrm>
          <a:prstGeom prst="rect">
            <a:avLst/>
          </a:prstGeom>
          <a:noFill/>
        </p:spPr>
        <p:txBody>
          <a:bodyPr wrap="square" rtlCol="0">
            <a:spAutoFit/>
          </a:bodyPr>
          <a:lstStyle/>
          <a:p>
            <a:r>
              <a:rPr lang="tr-TR" dirty="0" smtClean="0"/>
              <a:t>1TL</a:t>
            </a:r>
            <a:endParaRPr lang="tr-TR" dirty="0"/>
          </a:p>
        </p:txBody>
      </p:sp>
      <p:sp>
        <p:nvSpPr>
          <p:cNvPr id="28" name="Metin kutusu 27"/>
          <p:cNvSpPr txBox="1"/>
          <p:nvPr/>
        </p:nvSpPr>
        <p:spPr>
          <a:xfrm>
            <a:off x="6192180" y="5474062"/>
            <a:ext cx="612068" cy="369332"/>
          </a:xfrm>
          <a:prstGeom prst="rect">
            <a:avLst/>
          </a:prstGeom>
          <a:noFill/>
        </p:spPr>
        <p:txBody>
          <a:bodyPr wrap="square" rtlCol="0">
            <a:spAutoFit/>
          </a:bodyPr>
          <a:lstStyle/>
          <a:p>
            <a:r>
              <a:rPr lang="tr-TR" dirty="0" smtClean="0"/>
              <a:t>1TL</a:t>
            </a:r>
            <a:endParaRPr lang="tr-TR" dirty="0"/>
          </a:p>
        </p:txBody>
      </p:sp>
      <p:sp>
        <p:nvSpPr>
          <p:cNvPr id="29" name="Metin kutusu 28"/>
          <p:cNvSpPr txBox="1"/>
          <p:nvPr/>
        </p:nvSpPr>
        <p:spPr>
          <a:xfrm>
            <a:off x="7718024" y="5464764"/>
            <a:ext cx="612068" cy="369332"/>
          </a:xfrm>
          <a:prstGeom prst="rect">
            <a:avLst/>
          </a:prstGeom>
          <a:noFill/>
        </p:spPr>
        <p:txBody>
          <a:bodyPr wrap="square" rtlCol="0">
            <a:spAutoFit/>
          </a:bodyPr>
          <a:lstStyle/>
          <a:p>
            <a:r>
              <a:rPr lang="tr-TR" dirty="0" smtClean="0"/>
              <a:t>1TL</a:t>
            </a:r>
            <a:endParaRPr lang="tr-TR" dirty="0"/>
          </a:p>
        </p:txBody>
      </p:sp>
    </p:spTree>
    <p:extLst>
      <p:ext uri="{BB962C8B-B14F-4D97-AF65-F5344CB8AC3E}">
        <p14:creationId xmlns:p14="http://schemas.microsoft.com/office/powerpoint/2010/main" val="3838891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dirty="0" smtClean="0"/>
                  <a:t>Birinci dönemin sonunda elde edilecek 1 TL’nin şimdiki değeri 0,94340 TL, ikinci dönem sonunda elde edilecek 1 TL’nin şimdiki değeri 0,89 TL,  üçüncü dönem sonunda elde edilecek 1 TL’nin şimdiki değeri 0,83962 TL </a:t>
                </a:r>
                <a:r>
                  <a:rPr lang="tr-TR" dirty="0" err="1" smtClean="0"/>
                  <a:t>dir</a:t>
                </a:r>
                <a:r>
                  <a:rPr lang="tr-TR" dirty="0" smtClean="0"/>
                  <a:t>. Tüm </a:t>
                </a:r>
                <a:r>
                  <a:rPr lang="tr-TR" dirty="0" err="1" smtClean="0"/>
                  <a:t>anüitelerin</a:t>
                </a:r>
                <a:r>
                  <a:rPr lang="tr-TR" dirty="0" smtClean="0"/>
                  <a:t> şimdiki değeri ise 2,67302 TL olmaktadır.</a:t>
                </a:r>
              </a:p>
              <a:p>
                <a:r>
                  <a:rPr lang="tr-TR" sz="5400" dirty="0" smtClean="0"/>
                  <a:t>Ş</a:t>
                </a:r>
                <a:r>
                  <a:rPr lang="tr-TR" sz="5400" baseline="-25000" dirty="0" smtClean="0"/>
                  <a:t>A</a:t>
                </a:r>
                <a:r>
                  <a:rPr lang="tr-TR" sz="5400" dirty="0" smtClean="0"/>
                  <a:t>= </a:t>
                </a:r>
                <a14:m>
                  <m:oMath xmlns:m="http://schemas.openxmlformats.org/officeDocument/2006/math">
                    <m:f>
                      <m:fPr>
                        <m:ctrlPr>
                          <a:rPr lang="tr-TR" sz="5400" i="1" smtClean="0">
                            <a:latin typeface="Cambria Math" panose="02040503050406030204" pitchFamily="18" charset="0"/>
                          </a:rPr>
                        </m:ctrlPr>
                      </m:fPr>
                      <m:num>
                        <m:r>
                          <a:rPr lang="tr-TR" sz="5400" b="0" i="1" smtClean="0">
                            <a:latin typeface="Cambria Math"/>
                          </a:rPr>
                          <m:t>𝑎</m:t>
                        </m:r>
                      </m:num>
                      <m:den>
                        <m:r>
                          <a:rPr lang="tr-TR" sz="5400" b="0" i="1" smtClean="0">
                            <a:latin typeface="Cambria Math"/>
                          </a:rPr>
                          <m:t>𝑖</m:t>
                        </m:r>
                      </m:den>
                    </m:f>
                  </m:oMath>
                </a14:m>
                <a:r>
                  <a:rPr lang="tr-TR" sz="5400" dirty="0" smtClean="0"/>
                  <a:t>(1- </a:t>
                </a:r>
                <a14:m>
                  <m:oMath xmlns:m="http://schemas.openxmlformats.org/officeDocument/2006/math">
                    <m:f>
                      <m:fPr>
                        <m:ctrlPr>
                          <a:rPr lang="tr-TR" sz="5400" i="1" smtClean="0">
                            <a:latin typeface="Cambria Math" panose="02040503050406030204" pitchFamily="18" charset="0"/>
                          </a:rPr>
                        </m:ctrlPr>
                      </m:fPr>
                      <m:num>
                        <m:r>
                          <a:rPr lang="tr-TR" sz="5400" b="0" i="1" smtClean="0">
                            <a:latin typeface="Cambria Math"/>
                          </a:rPr>
                          <m:t>1</m:t>
                        </m:r>
                      </m:num>
                      <m:den>
                        <m:sSup>
                          <m:sSupPr>
                            <m:ctrlPr>
                              <a:rPr lang="tr-TR" sz="5400" i="1" smtClean="0">
                                <a:latin typeface="Cambria Math" panose="02040503050406030204" pitchFamily="18" charset="0"/>
                              </a:rPr>
                            </m:ctrlPr>
                          </m:sSupPr>
                          <m:e>
                            <m:r>
                              <a:rPr lang="tr-TR" sz="5400" b="0" i="1" smtClean="0">
                                <a:latin typeface="Cambria Math"/>
                              </a:rPr>
                              <m:t>(1+</m:t>
                            </m:r>
                            <m:r>
                              <a:rPr lang="tr-TR" sz="5400" b="0" i="1" smtClean="0">
                                <a:latin typeface="Cambria Math"/>
                              </a:rPr>
                              <m:t>𝑖</m:t>
                            </m:r>
                            <m:r>
                              <a:rPr lang="tr-TR" sz="5400" b="0" i="1" smtClean="0">
                                <a:latin typeface="Cambria Math"/>
                              </a:rPr>
                              <m:t>)</m:t>
                            </m:r>
                          </m:e>
                          <m:sup>
                            <m:r>
                              <a:rPr lang="tr-TR" sz="5400" b="0" i="1" smtClean="0">
                                <a:latin typeface="Cambria Math"/>
                              </a:rPr>
                              <m:t>𝑛</m:t>
                            </m:r>
                          </m:sup>
                        </m:sSup>
                      </m:den>
                    </m:f>
                  </m:oMath>
                </a14:m>
                <a:r>
                  <a:rPr lang="tr-TR" sz="5400" dirty="0" smtClean="0"/>
                  <a:t>)</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3385" t="-1467" r="-1693"/>
                </a:stretch>
              </a:blipFill>
            </p:spPr>
            <p:txBody>
              <a:bodyPr/>
              <a:lstStyle/>
              <a:p>
                <a:r>
                  <a:rPr lang="tr-TR">
                    <a:noFill/>
                  </a:rPr>
                  <a:t> </a:t>
                </a:r>
              </a:p>
            </p:txBody>
          </p:sp>
        </mc:Fallback>
      </mc:AlternateContent>
    </p:spTree>
    <p:extLst>
      <p:ext uri="{BB962C8B-B14F-4D97-AF65-F5344CB8AC3E}">
        <p14:creationId xmlns:p14="http://schemas.microsoft.com/office/powerpoint/2010/main" val="3408962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sz="5400" dirty="0" smtClean="0"/>
                  <a:t>ÖRNEK:</a:t>
                </a:r>
                <a:endParaRPr lang="tr-TR" dirty="0" smtClean="0"/>
              </a:p>
              <a:p>
                <a:r>
                  <a:rPr lang="tr-TR" dirty="0" smtClean="0"/>
                  <a:t>Yıllık faiz oranı %15 olduğunda her yıl sonu 100.000 TL’lik ödemelerin şimdiki değeri ne olur?</a:t>
                </a:r>
              </a:p>
              <a:p>
                <a:r>
                  <a:rPr lang="tr-TR" dirty="0"/>
                  <a:t>Ş</a:t>
                </a:r>
                <a:r>
                  <a:rPr lang="tr-TR" baseline="-25000" dirty="0"/>
                  <a:t>A</a:t>
                </a:r>
                <a:r>
                  <a:rPr lang="tr-TR" dirty="0"/>
                  <a:t>= </a:t>
                </a:r>
                <a14:m>
                  <m:oMath xmlns:m="http://schemas.openxmlformats.org/officeDocument/2006/math">
                    <m:f>
                      <m:fPr>
                        <m:ctrlPr>
                          <a:rPr lang="tr-TR" i="1">
                            <a:latin typeface="Cambria Math" panose="02040503050406030204" pitchFamily="18" charset="0"/>
                          </a:rPr>
                        </m:ctrlPr>
                      </m:fPr>
                      <m:num>
                        <m:r>
                          <a:rPr lang="tr-TR" i="1">
                            <a:latin typeface="Cambria Math"/>
                          </a:rPr>
                          <m:t>𝑎</m:t>
                        </m:r>
                      </m:num>
                      <m:den>
                        <m:r>
                          <a:rPr lang="tr-TR" i="1">
                            <a:latin typeface="Cambria Math"/>
                          </a:rPr>
                          <m:t>𝑖</m:t>
                        </m:r>
                      </m:den>
                    </m:f>
                  </m:oMath>
                </a14:m>
                <a:r>
                  <a:rPr lang="tr-TR" dirty="0"/>
                  <a:t>(1- </a:t>
                </a:r>
                <a14:m>
                  <m:oMath xmlns:m="http://schemas.openxmlformats.org/officeDocument/2006/math">
                    <m:f>
                      <m:fPr>
                        <m:ctrlPr>
                          <a:rPr lang="tr-TR" i="1">
                            <a:latin typeface="Cambria Math" panose="02040503050406030204" pitchFamily="18" charset="0"/>
                          </a:rPr>
                        </m:ctrlPr>
                      </m:fPr>
                      <m:num>
                        <m:r>
                          <a:rPr lang="tr-TR" i="1">
                            <a:latin typeface="Cambria Math"/>
                          </a:rPr>
                          <m:t>1</m:t>
                        </m:r>
                      </m:num>
                      <m:den>
                        <m:sSup>
                          <m:sSupPr>
                            <m:ctrlPr>
                              <a:rPr lang="tr-TR" i="1">
                                <a:latin typeface="Cambria Math" panose="02040503050406030204" pitchFamily="18" charset="0"/>
                              </a:rPr>
                            </m:ctrlPr>
                          </m:sSupPr>
                          <m:e>
                            <m:r>
                              <a:rPr lang="tr-TR" i="1">
                                <a:latin typeface="Cambria Math"/>
                              </a:rPr>
                              <m:t>(1+</m:t>
                            </m:r>
                            <m:r>
                              <a:rPr lang="tr-TR" i="1">
                                <a:latin typeface="Cambria Math"/>
                              </a:rPr>
                              <m:t>𝑖</m:t>
                            </m:r>
                            <m:r>
                              <a:rPr lang="tr-TR" i="1">
                                <a:latin typeface="Cambria Math"/>
                              </a:rPr>
                              <m:t>)</m:t>
                            </m:r>
                          </m:e>
                          <m:sup>
                            <m:r>
                              <a:rPr lang="tr-TR" i="1">
                                <a:latin typeface="Cambria Math"/>
                              </a:rPr>
                              <m:t>𝑛</m:t>
                            </m:r>
                          </m:sup>
                        </m:sSup>
                      </m:den>
                    </m:f>
                  </m:oMath>
                </a14:m>
                <a:r>
                  <a:rPr lang="tr-TR" dirty="0"/>
                  <a:t>)</a:t>
                </a:r>
              </a:p>
              <a:p>
                <a:r>
                  <a:rPr lang="tr-TR" dirty="0"/>
                  <a:t>Ş</a:t>
                </a:r>
                <a:r>
                  <a:rPr lang="tr-TR" baseline="-25000" dirty="0"/>
                  <a:t>A</a:t>
                </a:r>
                <a:r>
                  <a:rPr lang="tr-TR" dirty="0"/>
                  <a:t>= </a:t>
                </a:r>
                <a14:m>
                  <m:oMath xmlns:m="http://schemas.openxmlformats.org/officeDocument/2006/math">
                    <m:f>
                      <m:fPr>
                        <m:ctrlPr>
                          <a:rPr lang="tr-TR" i="1">
                            <a:latin typeface="Cambria Math" panose="02040503050406030204" pitchFamily="18" charset="0"/>
                          </a:rPr>
                        </m:ctrlPr>
                      </m:fPr>
                      <m:num>
                        <m:r>
                          <a:rPr lang="tr-TR" b="0" i="1" smtClean="0">
                            <a:latin typeface="Cambria Math"/>
                          </a:rPr>
                          <m:t>100.000</m:t>
                        </m:r>
                      </m:num>
                      <m:den>
                        <m:r>
                          <a:rPr lang="tr-TR" b="0" i="1" smtClean="0">
                            <a:latin typeface="Cambria Math"/>
                          </a:rPr>
                          <m:t>0,15</m:t>
                        </m:r>
                      </m:den>
                    </m:f>
                  </m:oMath>
                </a14:m>
                <a:r>
                  <a:rPr lang="tr-TR" dirty="0"/>
                  <a:t>(1- </a:t>
                </a:r>
                <a14:m>
                  <m:oMath xmlns:m="http://schemas.openxmlformats.org/officeDocument/2006/math">
                    <m:f>
                      <m:fPr>
                        <m:ctrlPr>
                          <a:rPr lang="tr-TR" i="1">
                            <a:latin typeface="Cambria Math" panose="02040503050406030204" pitchFamily="18" charset="0"/>
                          </a:rPr>
                        </m:ctrlPr>
                      </m:fPr>
                      <m:num>
                        <m:r>
                          <a:rPr lang="tr-TR" i="1">
                            <a:latin typeface="Cambria Math"/>
                          </a:rPr>
                          <m:t>1</m:t>
                        </m:r>
                      </m:num>
                      <m:den>
                        <m:sSup>
                          <m:sSupPr>
                            <m:ctrlPr>
                              <a:rPr lang="tr-TR" i="1">
                                <a:latin typeface="Cambria Math" panose="02040503050406030204" pitchFamily="18" charset="0"/>
                              </a:rPr>
                            </m:ctrlPr>
                          </m:sSupPr>
                          <m:e>
                            <m:r>
                              <a:rPr lang="tr-TR" i="1">
                                <a:latin typeface="Cambria Math"/>
                              </a:rPr>
                              <m:t>(1+</m:t>
                            </m:r>
                            <m:r>
                              <a:rPr lang="tr-TR" b="0" i="1" smtClean="0">
                                <a:latin typeface="Cambria Math"/>
                              </a:rPr>
                              <m:t>0,15</m:t>
                            </m:r>
                            <m:r>
                              <a:rPr lang="tr-TR" i="1">
                                <a:latin typeface="Cambria Math"/>
                              </a:rPr>
                              <m:t>)</m:t>
                            </m:r>
                          </m:e>
                          <m:sup>
                            <m:r>
                              <a:rPr lang="tr-TR" b="0" i="1" smtClean="0">
                                <a:latin typeface="Cambria Math"/>
                              </a:rPr>
                              <m:t>3</m:t>
                            </m:r>
                          </m:sup>
                        </m:sSup>
                      </m:den>
                    </m:f>
                  </m:oMath>
                </a14:m>
                <a:r>
                  <a:rPr lang="tr-TR" dirty="0"/>
                  <a:t>)</a:t>
                </a:r>
                <a:r>
                  <a:rPr lang="tr-TR" dirty="0" smtClean="0"/>
                  <a:t>= 228.322TL</a:t>
                </a:r>
                <a:endParaRPr lang="tr-TR" dirty="0"/>
              </a:p>
              <a:p>
                <a:endParaRPr lang="tr-TR" dirty="0" smtClean="0"/>
              </a:p>
              <a:p>
                <a:endParaRPr lang="tr-TR" sz="5400"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3385" t="-3160" r="-1340"/>
                </a:stretch>
              </a:blipFill>
            </p:spPr>
            <p:txBody>
              <a:bodyPr/>
              <a:lstStyle/>
              <a:p>
                <a:r>
                  <a:rPr lang="tr-TR">
                    <a:noFill/>
                  </a:rPr>
                  <a:t> </a:t>
                </a:r>
              </a:p>
            </p:txBody>
          </p:sp>
        </mc:Fallback>
      </mc:AlternateContent>
    </p:spTree>
    <p:extLst>
      <p:ext uri="{BB962C8B-B14F-4D97-AF65-F5344CB8AC3E}">
        <p14:creationId xmlns:p14="http://schemas.microsoft.com/office/powerpoint/2010/main" val="3840277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107504" y="1268760"/>
                <a:ext cx="8928992" cy="5400600"/>
              </a:xfrm>
            </p:spPr>
            <p:txBody>
              <a:bodyPr>
                <a:normAutofit/>
              </a:bodyPr>
              <a:lstStyle/>
              <a:p>
                <a:r>
                  <a:rPr lang="tr-TR" b="1" dirty="0" smtClean="0"/>
                  <a:t>3.1.3 ANÜİTELERDE DÖNEM SAYISI</a:t>
                </a:r>
              </a:p>
              <a:p>
                <a:r>
                  <a:rPr lang="tr-TR" sz="2800" dirty="0" smtClean="0"/>
                  <a:t>Burada belirli bir faiz kazanan ve dönem sonunda gerçekleşen olağan </a:t>
                </a:r>
                <a:r>
                  <a:rPr lang="tr-TR" sz="2800" dirty="0" err="1" smtClean="0"/>
                  <a:t>anütelerin</a:t>
                </a:r>
                <a:r>
                  <a:rPr lang="tr-TR" sz="2800" dirty="0" smtClean="0"/>
                  <a:t> istenen değere ulaşması için gerekli dönem sayısı hesaplanmaktadır. Dönem sayısı şöyle hesaplanır.</a:t>
                </a:r>
              </a:p>
              <a:p>
                <a:r>
                  <a:rPr lang="tr-TR" sz="2800" dirty="0"/>
                  <a:t>G</a:t>
                </a:r>
                <a:r>
                  <a:rPr lang="tr-TR" sz="2800" baseline="-25000" dirty="0"/>
                  <a:t>A</a:t>
                </a:r>
                <a:r>
                  <a:rPr lang="tr-TR" sz="2800" dirty="0"/>
                  <a:t>= </a:t>
                </a:r>
                <a14:m>
                  <m:oMath xmlns:m="http://schemas.openxmlformats.org/officeDocument/2006/math">
                    <m:f>
                      <m:fPr>
                        <m:ctrlPr>
                          <a:rPr lang="tr-TR" sz="2800" i="1">
                            <a:latin typeface="Cambria Math" panose="02040503050406030204" pitchFamily="18" charset="0"/>
                          </a:rPr>
                        </m:ctrlPr>
                      </m:fPr>
                      <m:num>
                        <m:r>
                          <a:rPr lang="tr-TR" sz="2800" i="1">
                            <a:latin typeface="Cambria Math"/>
                          </a:rPr>
                          <m:t>𝑎</m:t>
                        </m:r>
                      </m:num>
                      <m:den>
                        <m:r>
                          <a:rPr lang="tr-TR" sz="2800" i="1">
                            <a:latin typeface="Cambria Math"/>
                          </a:rPr>
                          <m:t>𝑖</m:t>
                        </m:r>
                      </m:den>
                    </m:f>
                  </m:oMath>
                </a14:m>
                <a:r>
                  <a:rPr lang="tr-TR" sz="2800" dirty="0"/>
                  <a:t> </a:t>
                </a:r>
                <a14:m>
                  <m:oMath xmlns:m="http://schemas.openxmlformats.org/officeDocument/2006/math">
                    <m:d>
                      <m:dPr>
                        <m:begChr m:val="["/>
                        <m:endChr m:val="]"/>
                        <m:ctrlPr>
                          <a:rPr lang="tr-TR" sz="2800" i="1" dirty="0">
                            <a:latin typeface="Cambria Math" panose="02040503050406030204" pitchFamily="18" charset="0"/>
                          </a:rPr>
                        </m:ctrlPr>
                      </m:dPr>
                      <m:e>
                        <m:sSup>
                          <m:sSupPr>
                            <m:ctrlPr>
                              <a:rPr lang="tr-TR" sz="2800" i="1" dirty="0">
                                <a:latin typeface="Cambria Math" panose="02040503050406030204" pitchFamily="18" charset="0"/>
                              </a:rPr>
                            </m:ctrlPr>
                          </m:sSupPr>
                          <m:e>
                            <m:r>
                              <a:rPr lang="tr-TR" sz="2800" i="1" dirty="0">
                                <a:latin typeface="Cambria Math"/>
                              </a:rPr>
                              <m:t>(1+</m:t>
                            </m:r>
                            <m:r>
                              <a:rPr lang="tr-TR" sz="2800" i="1" dirty="0">
                                <a:latin typeface="Cambria Math"/>
                              </a:rPr>
                              <m:t>𝑖</m:t>
                            </m:r>
                            <m:r>
                              <a:rPr lang="tr-TR" sz="2800" i="1" dirty="0">
                                <a:latin typeface="Cambria Math"/>
                              </a:rPr>
                              <m:t>)</m:t>
                            </m:r>
                          </m:e>
                          <m:sup>
                            <m:r>
                              <a:rPr lang="tr-TR" sz="2800" i="1" dirty="0">
                                <a:latin typeface="Cambria Math"/>
                              </a:rPr>
                              <m:t>𝑛</m:t>
                            </m:r>
                          </m:sup>
                        </m:sSup>
                        <m:r>
                          <a:rPr lang="tr-TR" sz="2800" i="1" dirty="0">
                            <a:latin typeface="Cambria Math"/>
                          </a:rPr>
                          <m:t> −1</m:t>
                        </m:r>
                      </m:e>
                    </m:d>
                  </m:oMath>
                </a14:m>
                <a:r>
                  <a:rPr lang="tr-TR" sz="2800" dirty="0" smtClean="0">
                    <a:sym typeface="Wingdings" pitchFamily="2" charset="2"/>
                  </a:rPr>
                  <a:t>  n=</a:t>
                </a:r>
                <a14:m>
                  <m:oMath xmlns:m="http://schemas.openxmlformats.org/officeDocument/2006/math">
                    <m:f>
                      <m:fPr>
                        <m:ctrlPr>
                          <a:rPr lang="tr-TR" sz="2800" i="1" smtClean="0">
                            <a:latin typeface="Cambria Math" panose="02040503050406030204" pitchFamily="18" charset="0"/>
                            <a:sym typeface="Wingdings" pitchFamily="2" charset="2"/>
                          </a:rPr>
                        </m:ctrlPr>
                      </m:fPr>
                      <m:num>
                        <m:r>
                          <m:rPr>
                            <m:sty m:val="p"/>
                          </m:rPr>
                          <a:rPr lang="tr-TR" sz="2800" b="0" i="0" smtClean="0">
                            <a:latin typeface="Cambria Math"/>
                            <a:sym typeface="Wingdings" pitchFamily="2" charset="2"/>
                          </a:rPr>
                          <m:t>ln</m:t>
                        </m:r>
                        <m:d>
                          <m:dPr>
                            <m:ctrlPr>
                              <a:rPr lang="tr-TR" sz="2800" b="0" i="1" smtClean="0">
                                <a:latin typeface="Cambria Math" panose="02040503050406030204" pitchFamily="18" charset="0"/>
                                <a:sym typeface="Wingdings" pitchFamily="2" charset="2"/>
                              </a:rPr>
                            </m:ctrlPr>
                          </m:dPr>
                          <m:e>
                            <m:r>
                              <a:rPr lang="tr-TR" sz="2800" b="0" i="1" smtClean="0">
                                <a:latin typeface="Cambria Math"/>
                                <a:sym typeface="Wingdings" pitchFamily="2" charset="2"/>
                              </a:rPr>
                              <m:t>1+</m:t>
                            </m:r>
                            <m:f>
                              <m:fPr>
                                <m:ctrlPr>
                                  <a:rPr lang="tr-TR" sz="2800" b="0" i="1" smtClean="0">
                                    <a:latin typeface="Cambria Math" panose="02040503050406030204" pitchFamily="18" charset="0"/>
                                    <a:sym typeface="Wingdings" pitchFamily="2" charset="2"/>
                                  </a:rPr>
                                </m:ctrlPr>
                              </m:fPr>
                              <m:num>
                                <m:sSub>
                                  <m:sSubPr>
                                    <m:ctrlPr>
                                      <a:rPr lang="tr-TR" sz="2800" b="0" i="1" smtClean="0">
                                        <a:latin typeface="Cambria Math" panose="02040503050406030204" pitchFamily="18" charset="0"/>
                                        <a:sym typeface="Wingdings" pitchFamily="2" charset="2"/>
                                      </a:rPr>
                                    </m:ctrlPr>
                                  </m:sSubPr>
                                  <m:e>
                                    <m:r>
                                      <a:rPr lang="tr-TR" sz="2800" b="0" i="1" smtClean="0">
                                        <a:latin typeface="Cambria Math"/>
                                        <a:sym typeface="Wingdings" pitchFamily="2" charset="2"/>
                                      </a:rPr>
                                      <m:t>𝐺</m:t>
                                    </m:r>
                                  </m:e>
                                  <m:sub>
                                    <m:r>
                                      <a:rPr lang="tr-TR" sz="2800" b="0" i="1" smtClean="0">
                                        <a:latin typeface="Cambria Math"/>
                                        <a:sym typeface="Wingdings" pitchFamily="2" charset="2"/>
                                      </a:rPr>
                                      <m:t>𝐴</m:t>
                                    </m:r>
                                  </m:sub>
                                </m:sSub>
                              </m:num>
                              <m:den>
                                <m:r>
                                  <a:rPr lang="tr-TR" sz="2800" b="0" i="1" smtClean="0">
                                    <a:latin typeface="Cambria Math"/>
                                    <a:sym typeface="Wingdings" pitchFamily="2" charset="2"/>
                                  </a:rPr>
                                  <m:t>𝑎</m:t>
                                </m:r>
                              </m:den>
                            </m:f>
                            <m:r>
                              <a:rPr lang="tr-TR" sz="2800" b="0" i="1" smtClean="0">
                                <a:latin typeface="Cambria Math"/>
                                <a:sym typeface="Wingdings" pitchFamily="2" charset="2"/>
                              </a:rPr>
                              <m:t> </m:t>
                            </m:r>
                            <m:r>
                              <a:rPr lang="tr-TR" sz="2800" b="0" i="1" smtClean="0">
                                <a:latin typeface="Cambria Math"/>
                                <a:sym typeface="Wingdings" pitchFamily="2" charset="2"/>
                              </a:rPr>
                              <m:t>𝑥𝑖</m:t>
                            </m:r>
                            <m:r>
                              <a:rPr lang="tr-TR" sz="2800" b="0" i="1" smtClean="0">
                                <a:latin typeface="Cambria Math"/>
                                <a:sym typeface="Wingdings" pitchFamily="2" charset="2"/>
                              </a:rPr>
                              <m:t>)</m:t>
                            </m:r>
                          </m:e>
                        </m:d>
                      </m:num>
                      <m:den>
                        <m:r>
                          <m:rPr>
                            <m:sty m:val="p"/>
                          </m:rPr>
                          <a:rPr lang="tr-TR" sz="2800" b="0" i="0" smtClean="0">
                            <a:latin typeface="Cambria Math"/>
                            <a:sym typeface="Wingdings" pitchFamily="2" charset="2"/>
                          </a:rPr>
                          <m:t>ln</m:t>
                        </m:r>
                        <m:r>
                          <a:rPr lang="tr-TR" sz="2800" b="0" i="1" smtClean="0">
                            <a:latin typeface="Cambria Math"/>
                            <a:sym typeface="Wingdings" pitchFamily="2" charset="2"/>
                          </a:rPr>
                          <m:t>⁡(1+</m:t>
                        </m:r>
                        <m:r>
                          <a:rPr lang="tr-TR" sz="2800" b="0" i="1" smtClean="0">
                            <a:latin typeface="Cambria Math"/>
                            <a:sym typeface="Wingdings" pitchFamily="2" charset="2"/>
                          </a:rPr>
                          <m:t>𝑖</m:t>
                        </m:r>
                        <m:r>
                          <a:rPr lang="tr-TR" sz="2800" b="0" i="1" smtClean="0">
                            <a:latin typeface="Cambria Math"/>
                            <a:sym typeface="Wingdings" pitchFamily="2" charset="2"/>
                          </a:rPr>
                          <m:t>)</m:t>
                        </m:r>
                      </m:den>
                    </m:f>
                  </m:oMath>
                </a14:m>
                <a:r>
                  <a:rPr lang="tr-TR" sz="2800" dirty="0" smtClean="0"/>
                  <a:t> </a:t>
                </a:r>
              </a:p>
              <a:p>
                <a:endParaRPr lang="tr-TR" sz="2800"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107504" y="1268760"/>
                <a:ext cx="8928992" cy="5400600"/>
              </a:xfrm>
              <a:blipFill rotWithShape="1">
                <a:blip r:embed="rId2"/>
                <a:stretch>
                  <a:fillRect l="-1571" t="-1467"/>
                </a:stretch>
              </a:blipFill>
            </p:spPr>
            <p:txBody>
              <a:bodyPr/>
              <a:lstStyle/>
              <a:p>
                <a:r>
                  <a:rPr lang="tr-TR">
                    <a:noFill/>
                  </a:rPr>
                  <a:t> </a:t>
                </a:r>
              </a:p>
            </p:txBody>
          </p:sp>
        </mc:Fallback>
      </mc:AlternateContent>
    </p:spTree>
    <p:extLst>
      <p:ext uri="{BB962C8B-B14F-4D97-AF65-F5344CB8AC3E}">
        <p14:creationId xmlns:p14="http://schemas.microsoft.com/office/powerpoint/2010/main" val="57865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normAutofit/>
              </a:bodyPr>
              <a:lstStyle/>
              <a:p>
                <a:r>
                  <a:rPr lang="tr-TR" dirty="0" smtClean="0"/>
                  <a:t>ÖRNEK:</a:t>
                </a:r>
              </a:p>
              <a:p>
                <a:r>
                  <a:rPr lang="tr-TR" dirty="0" smtClean="0"/>
                  <a:t>Yıllık %15 faiz veren mevduat hesabına her yıl sonunda 500.000 TL yatırılırsa 2.500.000 TL’ye ulaşması için kaç dönem gerekir?</a:t>
                </a:r>
              </a:p>
              <a:p>
                <a:endParaRPr lang="tr-TR" dirty="0" smtClean="0"/>
              </a:p>
              <a:p>
                <a:r>
                  <a:rPr lang="tr-TR" dirty="0">
                    <a:sym typeface="Wingdings" pitchFamily="2" charset="2"/>
                  </a:rPr>
                  <a:t>n=</a:t>
                </a:r>
                <a14:m>
                  <m:oMath xmlns:m="http://schemas.openxmlformats.org/officeDocument/2006/math">
                    <m:f>
                      <m:fPr>
                        <m:ctrlPr>
                          <a:rPr lang="tr-TR" i="1">
                            <a:latin typeface="Cambria Math" panose="02040503050406030204" pitchFamily="18" charset="0"/>
                            <a:sym typeface="Wingdings" pitchFamily="2" charset="2"/>
                          </a:rPr>
                        </m:ctrlPr>
                      </m:fPr>
                      <m:num>
                        <m:r>
                          <m:rPr>
                            <m:sty m:val="p"/>
                          </m:rPr>
                          <a:rPr lang="tr-TR">
                            <a:latin typeface="Cambria Math"/>
                            <a:sym typeface="Wingdings" pitchFamily="2" charset="2"/>
                          </a:rPr>
                          <m:t>ln</m:t>
                        </m:r>
                        <m:d>
                          <m:dPr>
                            <m:ctrlPr>
                              <a:rPr lang="tr-TR" i="1">
                                <a:latin typeface="Cambria Math" panose="02040503050406030204" pitchFamily="18" charset="0"/>
                                <a:sym typeface="Wingdings" pitchFamily="2" charset="2"/>
                              </a:rPr>
                            </m:ctrlPr>
                          </m:dPr>
                          <m:e>
                            <m:r>
                              <a:rPr lang="tr-TR" i="1">
                                <a:latin typeface="Cambria Math"/>
                                <a:sym typeface="Wingdings" pitchFamily="2" charset="2"/>
                              </a:rPr>
                              <m:t>1+</m:t>
                            </m:r>
                            <m:f>
                              <m:fPr>
                                <m:ctrlPr>
                                  <a:rPr lang="tr-TR" i="1">
                                    <a:latin typeface="Cambria Math" panose="02040503050406030204" pitchFamily="18" charset="0"/>
                                    <a:sym typeface="Wingdings" pitchFamily="2" charset="2"/>
                                  </a:rPr>
                                </m:ctrlPr>
                              </m:fPr>
                              <m:num>
                                <m:sSub>
                                  <m:sSubPr>
                                    <m:ctrlPr>
                                      <a:rPr lang="tr-TR" i="1">
                                        <a:latin typeface="Cambria Math" panose="02040503050406030204" pitchFamily="18" charset="0"/>
                                        <a:sym typeface="Wingdings" pitchFamily="2" charset="2"/>
                                      </a:rPr>
                                    </m:ctrlPr>
                                  </m:sSubPr>
                                  <m:e>
                                    <m:r>
                                      <a:rPr lang="tr-TR" i="1">
                                        <a:latin typeface="Cambria Math"/>
                                        <a:sym typeface="Wingdings" pitchFamily="2" charset="2"/>
                                      </a:rPr>
                                      <m:t>𝐺</m:t>
                                    </m:r>
                                  </m:e>
                                  <m:sub>
                                    <m:r>
                                      <a:rPr lang="tr-TR" i="1">
                                        <a:latin typeface="Cambria Math"/>
                                        <a:sym typeface="Wingdings" pitchFamily="2" charset="2"/>
                                      </a:rPr>
                                      <m:t>𝐴</m:t>
                                    </m:r>
                                  </m:sub>
                                </m:sSub>
                              </m:num>
                              <m:den>
                                <m:r>
                                  <a:rPr lang="tr-TR" i="1">
                                    <a:latin typeface="Cambria Math"/>
                                    <a:sym typeface="Wingdings" pitchFamily="2" charset="2"/>
                                  </a:rPr>
                                  <m:t>𝑎</m:t>
                                </m:r>
                              </m:den>
                            </m:f>
                            <m:r>
                              <a:rPr lang="tr-TR" i="1">
                                <a:latin typeface="Cambria Math"/>
                                <a:sym typeface="Wingdings" pitchFamily="2" charset="2"/>
                              </a:rPr>
                              <m:t> </m:t>
                            </m:r>
                            <m:r>
                              <a:rPr lang="tr-TR" i="1">
                                <a:latin typeface="Cambria Math"/>
                                <a:sym typeface="Wingdings" pitchFamily="2" charset="2"/>
                              </a:rPr>
                              <m:t>𝑥𝑖</m:t>
                            </m:r>
                            <m:r>
                              <a:rPr lang="tr-TR" i="1">
                                <a:latin typeface="Cambria Math"/>
                                <a:sym typeface="Wingdings" pitchFamily="2" charset="2"/>
                              </a:rPr>
                              <m:t>)</m:t>
                            </m:r>
                          </m:e>
                        </m:d>
                      </m:num>
                      <m:den>
                        <m:r>
                          <m:rPr>
                            <m:sty m:val="p"/>
                          </m:rPr>
                          <a:rPr lang="tr-TR">
                            <a:latin typeface="Cambria Math"/>
                            <a:sym typeface="Wingdings" pitchFamily="2" charset="2"/>
                          </a:rPr>
                          <m:t>ln</m:t>
                        </m:r>
                        <m:r>
                          <a:rPr lang="tr-TR" i="1">
                            <a:latin typeface="Cambria Math"/>
                            <a:sym typeface="Wingdings" pitchFamily="2" charset="2"/>
                          </a:rPr>
                          <m:t>⁡(1+</m:t>
                        </m:r>
                        <m:r>
                          <a:rPr lang="tr-TR" i="1">
                            <a:latin typeface="Cambria Math"/>
                            <a:sym typeface="Wingdings" pitchFamily="2" charset="2"/>
                          </a:rPr>
                          <m:t>𝑖</m:t>
                        </m:r>
                        <m:r>
                          <a:rPr lang="tr-TR" i="1">
                            <a:latin typeface="Cambria Math"/>
                            <a:sym typeface="Wingdings" pitchFamily="2" charset="2"/>
                          </a:rPr>
                          <m:t>)</m:t>
                        </m:r>
                      </m:den>
                    </m:f>
                  </m:oMath>
                </a14:m>
                <a:r>
                  <a:rPr lang="tr-TR" dirty="0" smtClean="0"/>
                  <a:t> =</a:t>
                </a:r>
                <a:r>
                  <a:rPr lang="tr-TR" dirty="0">
                    <a:sym typeface="Wingdings" pitchFamily="2" charset="2"/>
                  </a:rPr>
                  <a:t> n=</a:t>
                </a:r>
                <a14:m>
                  <m:oMath xmlns:m="http://schemas.openxmlformats.org/officeDocument/2006/math">
                    <m:f>
                      <m:fPr>
                        <m:ctrlPr>
                          <a:rPr lang="tr-TR" i="1">
                            <a:latin typeface="Cambria Math" panose="02040503050406030204" pitchFamily="18" charset="0"/>
                            <a:sym typeface="Wingdings" pitchFamily="2" charset="2"/>
                          </a:rPr>
                        </m:ctrlPr>
                      </m:fPr>
                      <m:num>
                        <m:r>
                          <m:rPr>
                            <m:sty m:val="p"/>
                          </m:rPr>
                          <a:rPr lang="tr-TR">
                            <a:latin typeface="Cambria Math"/>
                            <a:sym typeface="Wingdings" pitchFamily="2" charset="2"/>
                          </a:rPr>
                          <m:t>ln</m:t>
                        </m:r>
                        <m:d>
                          <m:dPr>
                            <m:ctrlPr>
                              <a:rPr lang="tr-TR" i="1">
                                <a:latin typeface="Cambria Math" panose="02040503050406030204" pitchFamily="18" charset="0"/>
                                <a:sym typeface="Wingdings" pitchFamily="2" charset="2"/>
                              </a:rPr>
                            </m:ctrlPr>
                          </m:dPr>
                          <m:e>
                            <m:r>
                              <a:rPr lang="tr-TR" i="1">
                                <a:latin typeface="Cambria Math"/>
                                <a:sym typeface="Wingdings" pitchFamily="2" charset="2"/>
                              </a:rPr>
                              <m:t>1+</m:t>
                            </m:r>
                            <m:f>
                              <m:fPr>
                                <m:ctrlPr>
                                  <a:rPr lang="tr-TR" i="1">
                                    <a:latin typeface="Cambria Math" panose="02040503050406030204" pitchFamily="18" charset="0"/>
                                    <a:sym typeface="Wingdings" pitchFamily="2" charset="2"/>
                                  </a:rPr>
                                </m:ctrlPr>
                              </m:fPr>
                              <m:num>
                                <m:sSub>
                                  <m:sSubPr>
                                    <m:ctrlPr>
                                      <a:rPr lang="tr-TR" i="1">
                                        <a:latin typeface="Cambria Math" panose="02040503050406030204" pitchFamily="18" charset="0"/>
                                        <a:sym typeface="Wingdings" pitchFamily="2" charset="2"/>
                                      </a:rPr>
                                    </m:ctrlPr>
                                  </m:sSubPr>
                                  <m:e>
                                    <m:r>
                                      <a:rPr lang="tr-TR" b="0" i="1" smtClean="0">
                                        <a:latin typeface="Cambria Math"/>
                                        <a:sym typeface="Wingdings" pitchFamily="2" charset="2"/>
                                      </a:rPr>
                                      <m:t>2.500.000</m:t>
                                    </m:r>
                                  </m:e>
                                  <m:sub/>
                                </m:sSub>
                              </m:num>
                              <m:den>
                                <m:r>
                                  <a:rPr lang="tr-TR" b="0" i="1" smtClean="0">
                                    <a:latin typeface="Cambria Math"/>
                                    <a:sym typeface="Wingdings" pitchFamily="2" charset="2"/>
                                  </a:rPr>
                                  <m:t>500.000</m:t>
                                </m:r>
                              </m:den>
                            </m:f>
                            <m:r>
                              <a:rPr lang="tr-TR" i="1">
                                <a:latin typeface="Cambria Math"/>
                                <a:sym typeface="Wingdings" pitchFamily="2" charset="2"/>
                              </a:rPr>
                              <m:t> </m:t>
                            </m:r>
                            <m:r>
                              <a:rPr lang="tr-TR" i="1">
                                <a:latin typeface="Cambria Math"/>
                                <a:sym typeface="Wingdings" pitchFamily="2" charset="2"/>
                              </a:rPr>
                              <m:t>𝑥</m:t>
                            </m:r>
                            <m:r>
                              <a:rPr lang="tr-TR" b="0" i="1" smtClean="0">
                                <a:latin typeface="Cambria Math"/>
                                <a:sym typeface="Wingdings" pitchFamily="2" charset="2"/>
                              </a:rPr>
                              <m:t>0,15</m:t>
                            </m:r>
                            <m:r>
                              <a:rPr lang="tr-TR" i="1">
                                <a:latin typeface="Cambria Math"/>
                                <a:sym typeface="Wingdings" pitchFamily="2" charset="2"/>
                              </a:rPr>
                              <m:t>)</m:t>
                            </m:r>
                          </m:e>
                        </m:d>
                      </m:num>
                      <m:den>
                        <m:r>
                          <m:rPr>
                            <m:sty m:val="p"/>
                          </m:rPr>
                          <a:rPr lang="tr-TR">
                            <a:latin typeface="Cambria Math"/>
                            <a:sym typeface="Wingdings" pitchFamily="2" charset="2"/>
                          </a:rPr>
                          <m:t>ln</m:t>
                        </m:r>
                        <m:r>
                          <a:rPr lang="tr-TR" i="1">
                            <a:latin typeface="Cambria Math"/>
                            <a:sym typeface="Wingdings" pitchFamily="2" charset="2"/>
                          </a:rPr>
                          <m:t>⁡(1+</m:t>
                        </m:r>
                        <m:r>
                          <a:rPr lang="tr-TR" b="0" i="1" smtClean="0">
                            <a:latin typeface="Cambria Math"/>
                            <a:sym typeface="Wingdings" pitchFamily="2" charset="2"/>
                          </a:rPr>
                          <m:t>0,15</m:t>
                        </m:r>
                        <m:r>
                          <a:rPr lang="tr-TR" i="1">
                            <a:latin typeface="Cambria Math"/>
                            <a:sym typeface="Wingdings" pitchFamily="2" charset="2"/>
                          </a:rPr>
                          <m:t>)</m:t>
                        </m:r>
                      </m:den>
                    </m:f>
                  </m:oMath>
                </a14:m>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1551" t="-1467"/>
                </a:stretch>
              </a:blipFill>
            </p:spPr>
            <p:txBody>
              <a:bodyPr/>
              <a:lstStyle/>
              <a:p>
                <a:r>
                  <a:rPr lang="tr-TR">
                    <a:noFill/>
                  </a:rPr>
                  <a:t> </a:t>
                </a:r>
              </a:p>
            </p:txBody>
          </p:sp>
        </mc:Fallback>
      </mc:AlternateContent>
    </p:spTree>
    <p:extLst>
      <p:ext uri="{BB962C8B-B14F-4D97-AF65-F5344CB8AC3E}">
        <p14:creationId xmlns:p14="http://schemas.microsoft.com/office/powerpoint/2010/main" val="2985344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normAutofit/>
              </a:bodyPr>
              <a:lstStyle/>
              <a:p>
                <a:r>
                  <a:rPr lang="tr-TR" b="1" dirty="0" smtClean="0"/>
                  <a:t>3.1.4 ANÜİTE TUTARI</a:t>
                </a:r>
              </a:p>
              <a:p>
                <a:r>
                  <a:rPr lang="tr-TR" dirty="0" err="1" smtClean="0"/>
                  <a:t>Anüitelerin</a:t>
                </a:r>
                <a:r>
                  <a:rPr lang="tr-TR" dirty="0" smtClean="0"/>
                  <a:t> gelecek/şimdiki değer formülünden </a:t>
                </a:r>
                <a:r>
                  <a:rPr lang="tr-TR" dirty="0" err="1" smtClean="0"/>
                  <a:t>anüite</a:t>
                </a:r>
                <a:r>
                  <a:rPr lang="tr-TR" dirty="0" smtClean="0"/>
                  <a:t> tutarı bulunabilir.</a:t>
                </a:r>
              </a:p>
              <a:p>
                <a:r>
                  <a:rPr lang="tr-TR" dirty="0"/>
                  <a:t>G</a:t>
                </a:r>
                <a:r>
                  <a:rPr lang="tr-TR" baseline="-25000" dirty="0"/>
                  <a:t>A</a:t>
                </a:r>
                <a:r>
                  <a:rPr lang="tr-TR" dirty="0"/>
                  <a:t>= </a:t>
                </a:r>
                <a14:m>
                  <m:oMath xmlns:m="http://schemas.openxmlformats.org/officeDocument/2006/math">
                    <m:f>
                      <m:fPr>
                        <m:ctrlPr>
                          <a:rPr lang="tr-TR" i="1">
                            <a:latin typeface="Cambria Math" panose="02040503050406030204" pitchFamily="18" charset="0"/>
                          </a:rPr>
                        </m:ctrlPr>
                      </m:fPr>
                      <m:num>
                        <m:r>
                          <a:rPr lang="tr-TR" i="1">
                            <a:latin typeface="Cambria Math"/>
                          </a:rPr>
                          <m:t>𝑎</m:t>
                        </m:r>
                      </m:num>
                      <m:den>
                        <m:r>
                          <a:rPr lang="tr-TR" i="1">
                            <a:latin typeface="Cambria Math"/>
                          </a:rPr>
                          <m:t>𝑖</m:t>
                        </m:r>
                      </m:den>
                    </m:f>
                  </m:oMath>
                </a14:m>
                <a:r>
                  <a:rPr lang="tr-TR" dirty="0"/>
                  <a:t> </a:t>
                </a:r>
                <a14:m>
                  <m:oMath xmlns:m="http://schemas.openxmlformats.org/officeDocument/2006/math">
                    <m:d>
                      <m:dPr>
                        <m:begChr m:val="["/>
                        <m:endChr m:val="]"/>
                        <m:ctrlPr>
                          <a:rPr lang="tr-TR" i="1" dirty="0">
                            <a:latin typeface="Cambria Math" panose="02040503050406030204" pitchFamily="18" charset="0"/>
                          </a:rPr>
                        </m:ctrlPr>
                      </m:dPr>
                      <m:e>
                        <m:sSup>
                          <m:sSupPr>
                            <m:ctrlPr>
                              <a:rPr lang="tr-TR" i="1" dirty="0">
                                <a:latin typeface="Cambria Math" panose="02040503050406030204" pitchFamily="18" charset="0"/>
                              </a:rPr>
                            </m:ctrlPr>
                          </m:sSupPr>
                          <m:e>
                            <m:r>
                              <a:rPr lang="tr-TR" i="1" dirty="0">
                                <a:latin typeface="Cambria Math"/>
                              </a:rPr>
                              <m:t>(1+</m:t>
                            </m:r>
                            <m:r>
                              <a:rPr lang="tr-TR" i="1" dirty="0">
                                <a:latin typeface="Cambria Math"/>
                              </a:rPr>
                              <m:t>𝑖</m:t>
                            </m:r>
                            <m:r>
                              <a:rPr lang="tr-TR" i="1" dirty="0">
                                <a:latin typeface="Cambria Math"/>
                              </a:rPr>
                              <m:t>)</m:t>
                            </m:r>
                          </m:e>
                          <m:sup>
                            <m:r>
                              <a:rPr lang="tr-TR" i="1" dirty="0">
                                <a:latin typeface="Cambria Math"/>
                              </a:rPr>
                              <m:t>𝑛</m:t>
                            </m:r>
                          </m:sup>
                        </m:sSup>
                        <m:r>
                          <a:rPr lang="tr-TR" i="1" dirty="0">
                            <a:latin typeface="Cambria Math"/>
                          </a:rPr>
                          <m:t> −1</m:t>
                        </m:r>
                      </m:e>
                    </m:d>
                  </m:oMath>
                </a14:m>
                <a:r>
                  <a:rPr lang="tr-TR" dirty="0" smtClean="0"/>
                  <a:t> </a:t>
                </a:r>
                <a:r>
                  <a:rPr lang="tr-TR" dirty="0" smtClean="0">
                    <a:sym typeface="Wingdings" pitchFamily="2" charset="2"/>
                  </a:rPr>
                  <a:t>a= </a:t>
                </a:r>
                <a14:m>
                  <m:oMath xmlns:m="http://schemas.openxmlformats.org/officeDocument/2006/math">
                    <m:f>
                      <m:fPr>
                        <m:ctrlPr>
                          <a:rPr lang="tr-TR" i="1" smtClean="0">
                            <a:latin typeface="Cambria Math" panose="02040503050406030204" pitchFamily="18" charset="0"/>
                            <a:sym typeface="Wingdings" pitchFamily="2" charset="2"/>
                          </a:rPr>
                        </m:ctrlPr>
                      </m:fPr>
                      <m:num>
                        <m:sSub>
                          <m:sSubPr>
                            <m:ctrlPr>
                              <a:rPr lang="tr-TR" i="1" smtClean="0">
                                <a:latin typeface="Cambria Math" panose="02040503050406030204" pitchFamily="18" charset="0"/>
                                <a:sym typeface="Wingdings" pitchFamily="2" charset="2"/>
                              </a:rPr>
                            </m:ctrlPr>
                          </m:sSubPr>
                          <m:e>
                            <m:r>
                              <a:rPr lang="tr-TR" b="0" i="1" smtClean="0">
                                <a:latin typeface="Cambria Math"/>
                                <a:sym typeface="Wingdings" pitchFamily="2" charset="2"/>
                              </a:rPr>
                              <m:t>𝐺</m:t>
                            </m:r>
                          </m:e>
                          <m:sub>
                            <m:r>
                              <a:rPr lang="tr-TR" b="0" i="1" smtClean="0">
                                <a:latin typeface="Cambria Math"/>
                                <a:sym typeface="Wingdings" pitchFamily="2" charset="2"/>
                              </a:rPr>
                              <m:t>𝐴</m:t>
                            </m:r>
                            <m:r>
                              <a:rPr lang="tr-TR" b="0" i="1" smtClean="0">
                                <a:latin typeface="Cambria Math"/>
                                <a:sym typeface="Wingdings" pitchFamily="2" charset="2"/>
                              </a:rPr>
                              <m:t> </m:t>
                            </m:r>
                          </m:sub>
                        </m:sSub>
                        <m:r>
                          <a:rPr lang="tr-TR" b="0" i="1" smtClean="0">
                            <a:latin typeface="Cambria Math"/>
                            <a:sym typeface="Wingdings" pitchFamily="2" charset="2"/>
                          </a:rPr>
                          <m:t>𝑥</m:t>
                        </m:r>
                        <m:r>
                          <a:rPr lang="tr-TR" b="0" i="1" smtClean="0">
                            <a:latin typeface="Cambria Math"/>
                            <a:sym typeface="Wingdings" pitchFamily="2" charset="2"/>
                          </a:rPr>
                          <m:t> </m:t>
                        </m:r>
                        <m:r>
                          <a:rPr lang="tr-TR" b="0" i="1" smtClean="0">
                            <a:latin typeface="Cambria Math"/>
                            <a:sym typeface="Wingdings" pitchFamily="2" charset="2"/>
                          </a:rPr>
                          <m:t>𝑖</m:t>
                        </m:r>
                      </m:num>
                      <m:den>
                        <m:d>
                          <m:dPr>
                            <m:begChr m:val="["/>
                            <m:endChr m:val="]"/>
                            <m:ctrlPr>
                              <a:rPr lang="tr-TR" i="1" dirty="0">
                                <a:latin typeface="Cambria Math" panose="02040503050406030204" pitchFamily="18" charset="0"/>
                              </a:rPr>
                            </m:ctrlPr>
                          </m:dPr>
                          <m:e>
                            <m:sSup>
                              <m:sSupPr>
                                <m:ctrlPr>
                                  <a:rPr lang="tr-TR" i="1" dirty="0">
                                    <a:latin typeface="Cambria Math" panose="02040503050406030204" pitchFamily="18" charset="0"/>
                                  </a:rPr>
                                </m:ctrlPr>
                              </m:sSupPr>
                              <m:e>
                                <m:r>
                                  <a:rPr lang="tr-TR" i="1" dirty="0">
                                    <a:latin typeface="Cambria Math"/>
                                  </a:rPr>
                                  <m:t>(1+</m:t>
                                </m:r>
                                <m:r>
                                  <a:rPr lang="tr-TR" i="1" dirty="0">
                                    <a:latin typeface="Cambria Math"/>
                                  </a:rPr>
                                  <m:t>𝑖</m:t>
                                </m:r>
                                <m:r>
                                  <a:rPr lang="tr-TR" i="1" dirty="0">
                                    <a:latin typeface="Cambria Math"/>
                                  </a:rPr>
                                  <m:t>)</m:t>
                                </m:r>
                              </m:e>
                              <m:sup>
                                <m:r>
                                  <a:rPr lang="tr-TR" i="1" dirty="0">
                                    <a:latin typeface="Cambria Math"/>
                                  </a:rPr>
                                  <m:t>𝑛</m:t>
                                </m:r>
                              </m:sup>
                            </m:sSup>
                            <m:r>
                              <a:rPr lang="tr-TR" i="1" dirty="0">
                                <a:latin typeface="Cambria Math"/>
                              </a:rPr>
                              <m:t> −1</m:t>
                            </m:r>
                          </m:e>
                        </m:d>
                      </m:den>
                    </m:f>
                  </m:oMath>
                </a14:m>
                <a:endParaRPr lang="tr-TR" dirty="0" smtClean="0"/>
              </a:p>
              <a:p>
                <a:endParaRPr lang="tr-TR" dirty="0"/>
              </a:p>
              <a:p>
                <a:r>
                  <a:rPr lang="tr-TR" dirty="0"/>
                  <a:t>Ş</a:t>
                </a:r>
                <a:r>
                  <a:rPr lang="tr-TR" baseline="-25000" dirty="0"/>
                  <a:t>A</a:t>
                </a:r>
                <a:r>
                  <a:rPr lang="tr-TR" dirty="0"/>
                  <a:t>= </a:t>
                </a:r>
                <a14:m>
                  <m:oMath xmlns:m="http://schemas.openxmlformats.org/officeDocument/2006/math">
                    <m:f>
                      <m:fPr>
                        <m:ctrlPr>
                          <a:rPr lang="tr-TR" i="1">
                            <a:latin typeface="Cambria Math" panose="02040503050406030204" pitchFamily="18" charset="0"/>
                          </a:rPr>
                        </m:ctrlPr>
                      </m:fPr>
                      <m:num>
                        <m:r>
                          <a:rPr lang="tr-TR" i="1">
                            <a:latin typeface="Cambria Math"/>
                          </a:rPr>
                          <m:t>𝑎</m:t>
                        </m:r>
                      </m:num>
                      <m:den>
                        <m:r>
                          <a:rPr lang="tr-TR" i="1">
                            <a:latin typeface="Cambria Math"/>
                          </a:rPr>
                          <m:t>𝑖</m:t>
                        </m:r>
                      </m:den>
                    </m:f>
                  </m:oMath>
                </a14:m>
                <a:r>
                  <a:rPr lang="tr-TR" dirty="0"/>
                  <a:t>(1- </a:t>
                </a:r>
                <a14:m>
                  <m:oMath xmlns:m="http://schemas.openxmlformats.org/officeDocument/2006/math">
                    <m:f>
                      <m:fPr>
                        <m:ctrlPr>
                          <a:rPr lang="tr-TR" i="1">
                            <a:latin typeface="Cambria Math" panose="02040503050406030204" pitchFamily="18" charset="0"/>
                          </a:rPr>
                        </m:ctrlPr>
                      </m:fPr>
                      <m:num>
                        <m:r>
                          <a:rPr lang="tr-TR" i="1">
                            <a:latin typeface="Cambria Math"/>
                          </a:rPr>
                          <m:t>1</m:t>
                        </m:r>
                      </m:num>
                      <m:den>
                        <m:sSup>
                          <m:sSupPr>
                            <m:ctrlPr>
                              <a:rPr lang="tr-TR" i="1">
                                <a:latin typeface="Cambria Math" panose="02040503050406030204" pitchFamily="18" charset="0"/>
                              </a:rPr>
                            </m:ctrlPr>
                          </m:sSupPr>
                          <m:e>
                            <m:r>
                              <a:rPr lang="tr-TR" i="1">
                                <a:latin typeface="Cambria Math"/>
                              </a:rPr>
                              <m:t>(1+</m:t>
                            </m:r>
                            <m:r>
                              <a:rPr lang="tr-TR" i="1">
                                <a:latin typeface="Cambria Math"/>
                              </a:rPr>
                              <m:t>𝑖</m:t>
                            </m:r>
                            <m:r>
                              <a:rPr lang="tr-TR" i="1">
                                <a:latin typeface="Cambria Math"/>
                              </a:rPr>
                              <m:t>)</m:t>
                            </m:r>
                          </m:e>
                          <m:sup>
                            <m:r>
                              <a:rPr lang="tr-TR" i="1">
                                <a:latin typeface="Cambria Math"/>
                              </a:rPr>
                              <m:t>𝑛</m:t>
                            </m:r>
                          </m:sup>
                        </m:sSup>
                      </m:den>
                    </m:f>
                  </m:oMath>
                </a14:m>
                <a:r>
                  <a:rPr lang="tr-TR" dirty="0"/>
                  <a:t>)</a:t>
                </a:r>
                <a:r>
                  <a:rPr lang="tr-TR" dirty="0" smtClean="0">
                    <a:sym typeface="Wingdings" pitchFamily="2" charset="2"/>
                  </a:rPr>
                  <a:t>          a=</a:t>
                </a:r>
                <a:r>
                  <a:rPr lang="tr-TR" dirty="0">
                    <a:sym typeface="Wingdings" pitchFamily="2" charset="2"/>
                  </a:rPr>
                  <a:t> </a:t>
                </a:r>
                <a14:m>
                  <m:oMath xmlns:m="http://schemas.openxmlformats.org/officeDocument/2006/math">
                    <m:f>
                      <m:fPr>
                        <m:ctrlPr>
                          <a:rPr lang="tr-TR" i="1">
                            <a:latin typeface="Cambria Math" panose="02040503050406030204" pitchFamily="18" charset="0"/>
                            <a:sym typeface="Wingdings" pitchFamily="2" charset="2"/>
                          </a:rPr>
                        </m:ctrlPr>
                      </m:fPr>
                      <m:num>
                        <m:sSub>
                          <m:sSubPr>
                            <m:ctrlPr>
                              <a:rPr lang="tr-TR" i="1">
                                <a:latin typeface="Cambria Math" panose="02040503050406030204" pitchFamily="18" charset="0"/>
                                <a:sym typeface="Wingdings" pitchFamily="2" charset="2"/>
                              </a:rPr>
                            </m:ctrlPr>
                          </m:sSubPr>
                          <m:e>
                            <m:r>
                              <a:rPr lang="tr-TR" b="0" i="1" smtClean="0">
                                <a:latin typeface="Cambria Math"/>
                                <a:sym typeface="Wingdings" pitchFamily="2" charset="2"/>
                              </a:rPr>
                              <m:t>Ş</m:t>
                            </m:r>
                          </m:e>
                          <m:sub>
                            <m:r>
                              <a:rPr lang="tr-TR" i="1">
                                <a:latin typeface="Cambria Math"/>
                                <a:sym typeface="Wingdings" pitchFamily="2" charset="2"/>
                              </a:rPr>
                              <m:t>𝐴</m:t>
                            </m:r>
                            <m:r>
                              <a:rPr lang="tr-TR" i="1">
                                <a:latin typeface="Cambria Math"/>
                                <a:sym typeface="Wingdings" pitchFamily="2" charset="2"/>
                              </a:rPr>
                              <m:t> </m:t>
                            </m:r>
                          </m:sub>
                        </m:sSub>
                        <m:r>
                          <a:rPr lang="tr-TR" i="1">
                            <a:latin typeface="Cambria Math"/>
                            <a:sym typeface="Wingdings" pitchFamily="2" charset="2"/>
                          </a:rPr>
                          <m:t>𝑥</m:t>
                        </m:r>
                        <m:r>
                          <a:rPr lang="tr-TR" i="1">
                            <a:latin typeface="Cambria Math"/>
                            <a:sym typeface="Wingdings" pitchFamily="2" charset="2"/>
                          </a:rPr>
                          <m:t> </m:t>
                        </m:r>
                        <m:r>
                          <a:rPr lang="tr-TR" i="1">
                            <a:latin typeface="Cambria Math"/>
                            <a:sym typeface="Wingdings" pitchFamily="2" charset="2"/>
                          </a:rPr>
                          <m:t>𝑖</m:t>
                        </m:r>
                      </m:num>
                      <m:den>
                        <m:d>
                          <m:dPr>
                            <m:begChr m:val="["/>
                            <m:endChr m:val="]"/>
                            <m:ctrlPr>
                              <a:rPr lang="tr-TR" i="1" dirty="0">
                                <a:latin typeface="Cambria Math" panose="02040503050406030204" pitchFamily="18" charset="0"/>
                              </a:rPr>
                            </m:ctrlPr>
                          </m:dPr>
                          <m:e>
                            <m:r>
                              <m:rPr>
                                <m:nor/>
                              </m:rPr>
                              <a:rPr lang="tr-TR" dirty="0"/>
                              <m:t>1− </m:t>
                            </m:r>
                            <m:f>
                              <m:fPr>
                                <m:ctrlPr>
                                  <a:rPr lang="tr-TR" i="1">
                                    <a:latin typeface="Cambria Math" panose="02040503050406030204" pitchFamily="18" charset="0"/>
                                  </a:rPr>
                                </m:ctrlPr>
                              </m:fPr>
                              <m:num>
                                <m:r>
                                  <a:rPr lang="tr-TR" i="1">
                                    <a:latin typeface="Cambria Math"/>
                                  </a:rPr>
                                  <m:t>1</m:t>
                                </m:r>
                              </m:num>
                              <m:den>
                                <m:sSup>
                                  <m:sSupPr>
                                    <m:ctrlPr>
                                      <a:rPr lang="tr-TR" i="1">
                                        <a:latin typeface="Cambria Math" panose="02040503050406030204" pitchFamily="18" charset="0"/>
                                      </a:rPr>
                                    </m:ctrlPr>
                                  </m:sSupPr>
                                  <m:e>
                                    <m:r>
                                      <a:rPr lang="tr-TR" i="1">
                                        <a:latin typeface="Cambria Math"/>
                                      </a:rPr>
                                      <m:t>(1+</m:t>
                                    </m:r>
                                    <m:r>
                                      <a:rPr lang="tr-TR" i="1">
                                        <a:latin typeface="Cambria Math"/>
                                      </a:rPr>
                                      <m:t>𝑖</m:t>
                                    </m:r>
                                    <m:r>
                                      <a:rPr lang="tr-TR" i="1">
                                        <a:latin typeface="Cambria Math"/>
                                      </a:rPr>
                                      <m:t>)</m:t>
                                    </m:r>
                                  </m:e>
                                  <m:sup>
                                    <m:r>
                                      <a:rPr lang="tr-TR" i="1">
                                        <a:latin typeface="Cambria Math"/>
                                      </a:rPr>
                                      <m:t>𝑛</m:t>
                                    </m:r>
                                  </m:sup>
                                </m:sSup>
                              </m:den>
                            </m:f>
                          </m:e>
                        </m:d>
                      </m:den>
                    </m:f>
                  </m:oMath>
                </a14:m>
                <a:r>
                  <a:rPr lang="tr-TR" dirty="0" smtClean="0"/>
                  <a:t> </a:t>
                </a:r>
                <a:endParaRPr lang="tr-TR" dirty="0"/>
              </a:p>
              <a:p>
                <a:endParaRPr lang="tr-TR" dirty="0" smtClean="0"/>
              </a:p>
              <a:p>
                <a:endParaRPr lang="tr-TR" dirty="0"/>
              </a:p>
              <a:p>
                <a:endParaRPr lang="tr-TR" dirty="0"/>
              </a:p>
              <a:p>
                <a:endParaRPr lang="tr-TR" dirty="0" smtClean="0"/>
              </a:p>
              <a:p>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1551" t="-1467"/>
                </a:stretch>
              </a:blipFill>
            </p:spPr>
            <p:txBody>
              <a:bodyPr/>
              <a:lstStyle/>
              <a:p>
                <a:r>
                  <a:rPr lang="tr-TR">
                    <a:noFill/>
                  </a:rPr>
                  <a:t> </a:t>
                </a:r>
              </a:p>
            </p:txBody>
          </p:sp>
        </mc:Fallback>
      </mc:AlternateContent>
    </p:spTree>
    <p:extLst>
      <p:ext uri="{BB962C8B-B14F-4D97-AF65-F5344CB8AC3E}">
        <p14:creationId xmlns:p14="http://schemas.microsoft.com/office/powerpoint/2010/main" val="720653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lstStyle/>
              <a:p>
                <a:r>
                  <a:rPr lang="tr-TR" sz="5400" dirty="0" smtClean="0"/>
                  <a:t>Örnek :</a:t>
                </a:r>
              </a:p>
              <a:p>
                <a:r>
                  <a:rPr lang="tr-TR" dirty="0" smtClean="0"/>
                  <a:t>Bankadan yıllık %24 ile alınan 30.000 TL kredi 4 yılda ödenecektir. Aylık ödeme miktarı ne kadardır?</a:t>
                </a:r>
              </a:p>
              <a:p>
                <a:r>
                  <a:rPr lang="tr-TR" dirty="0">
                    <a:sym typeface="Wingdings" pitchFamily="2" charset="2"/>
                  </a:rPr>
                  <a:t>a= </a:t>
                </a:r>
                <a14:m>
                  <m:oMath xmlns:m="http://schemas.openxmlformats.org/officeDocument/2006/math">
                    <m:f>
                      <m:fPr>
                        <m:ctrlPr>
                          <a:rPr lang="tr-TR" i="1">
                            <a:latin typeface="Cambria Math" panose="02040503050406030204" pitchFamily="18" charset="0"/>
                            <a:sym typeface="Wingdings" pitchFamily="2" charset="2"/>
                          </a:rPr>
                        </m:ctrlPr>
                      </m:fPr>
                      <m:num>
                        <m:sSub>
                          <m:sSubPr>
                            <m:ctrlPr>
                              <a:rPr lang="tr-TR" i="1">
                                <a:latin typeface="Cambria Math" panose="02040503050406030204" pitchFamily="18" charset="0"/>
                                <a:sym typeface="Wingdings" pitchFamily="2" charset="2"/>
                              </a:rPr>
                            </m:ctrlPr>
                          </m:sSubPr>
                          <m:e>
                            <m:r>
                              <a:rPr lang="tr-TR" i="1">
                                <a:latin typeface="Cambria Math"/>
                                <a:sym typeface="Wingdings" pitchFamily="2" charset="2"/>
                              </a:rPr>
                              <m:t>Ş</m:t>
                            </m:r>
                          </m:e>
                          <m:sub>
                            <m:r>
                              <a:rPr lang="tr-TR" i="1">
                                <a:latin typeface="Cambria Math"/>
                                <a:sym typeface="Wingdings" pitchFamily="2" charset="2"/>
                              </a:rPr>
                              <m:t>𝐴</m:t>
                            </m:r>
                            <m:r>
                              <a:rPr lang="tr-TR" i="1">
                                <a:latin typeface="Cambria Math"/>
                                <a:sym typeface="Wingdings" pitchFamily="2" charset="2"/>
                              </a:rPr>
                              <m:t> </m:t>
                            </m:r>
                          </m:sub>
                        </m:sSub>
                        <m:r>
                          <a:rPr lang="tr-TR" i="1">
                            <a:latin typeface="Cambria Math"/>
                            <a:sym typeface="Wingdings" pitchFamily="2" charset="2"/>
                          </a:rPr>
                          <m:t>𝑥</m:t>
                        </m:r>
                        <m:r>
                          <a:rPr lang="tr-TR" i="1">
                            <a:latin typeface="Cambria Math"/>
                            <a:sym typeface="Wingdings" pitchFamily="2" charset="2"/>
                          </a:rPr>
                          <m:t> </m:t>
                        </m:r>
                        <m:r>
                          <a:rPr lang="tr-TR" i="1">
                            <a:latin typeface="Cambria Math"/>
                            <a:sym typeface="Wingdings" pitchFamily="2" charset="2"/>
                          </a:rPr>
                          <m:t>𝑖</m:t>
                        </m:r>
                      </m:num>
                      <m:den>
                        <m:d>
                          <m:dPr>
                            <m:begChr m:val="["/>
                            <m:endChr m:val="]"/>
                            <m:ctrlPr>
                              <a:rPr lang="tr-TR" i="1" dirty="0">
                                <a:latin typeface="Cambria Math" panose="02040503050406030204" pitchFamily="18" charset="0"/>
                              </a:rPr>
                            </m:ctrlPr>
                          </m:dPr>
                          <m:e>
                            <m:r>
                              <m:rPr>
                                <m:nor/>
                              </m:rPr>
                              <a:rPr lang="tr-TR" dirty="0"/>
                              <m:t>1− </m:t>
                            </m:r>
                            <m:f>
                              <m:fPr>
                                <m:ctrlPr>
                                  <a:rPr lang="tr-TR" i="1">
                                    <a:latin typeface="Cambria Math" panose="02040503050406030204" pitchFamily="18" charset="0"/>
                                  </a:rPr>
                                </m:ctrlPr>
                              </m:fPr>
                              <m:num>
                                <m:r>
                                  <a:rPr lang="tr-TR" i="1">
                                    <a:latin typeface="Cambria Math"/>
                                  </a:rPr>
                                  <m:t>1</m:t>
                                </m:r>
                              </m:num>
                              <m:den>
                                <m:sSup>
                                  <m:sSupPr>
                                    <m:ctrlPr>
                                      <a:rPr lang="tr-TR" i="1">
                                        <a:latin typeface="Cambria Math" panose="02040503050406030204" pitchFamily="18" charset="0"/>
                                      </a:rPr>
                                    </m:ctrlPr>
                                  </m:sSupPr>
                                  <m:e>
                                    <m:r>
                                      <a:rPr lang="tr-TR" i="1">
                                        <a:latin typeface="Cambria Math"/>
                                      </a:rPr>
                                      <m:t>(1+</m:t>
                                    </m:r>
                                    <m:r>
                                      <a:rPr lang="tr-TR" i="1">
                                        <a:latin typeface="Cambria Math"/>
                                      </a:rPr>
                                      <m:t>𝑖</m:t>
                                    </m:r>
                                    <m:r>
                                      <a:rPr lang="tr-TR" i="1">
                                        <a:latin typeface="Cambria Math"/>
                                      </a:rPr>
                                      <m:t>)</m:t>
                                    </m:r>
                                  </m:e>
                                  <m:sup>
                                    <m:r>
                                      <a:rPr lang="tr-TR" i="1">
                                        <a:latin typeface="Cambria Math"/>
                                      </a:rPr>
                                      <m:t>𝑛</m:t>
                                    </m:r>
                                  </m:sup>
                                </m:sSup>
                              </m:den>
                            </m:f>
                          </m:e>
                        </m:d>
                      </m:den>
                    </m:f>
                  </m:oMath>
                </a14:m>
                <a:r>
                  <a:rPr lang="tr-TR" dirty="0"/>
                  <a:t> </a:t>
                </a:r>
                <a:r>
                  <a:rPr lang="tr-TR" dirty="0" smtClean="0"/>
                  <a:t>=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30.000 </m:t>
                        </m:r>
                        <m:r>
                          <a:rPr lang="tr-TR" b="0" i="1" smtClean="0">
                            <a:latin typeface="Cambria Math"/>
                          </a:rPr>
                          <m:t>𝑥</m:t>
                        </m:r>
                        <m:r>
                          <a:rPr lang="tr-TR" b="0" i="1" smtClean="0">
                            <a:latin typeface="Cambria Math"/>
                          </a:rPr>
                          <m:t>0,02</m:t>
                        </m:r>
                      </m:num>
                      <m:den>
                        <m:d>
                          <m:dPr>
                            <m:ctrlPr>
                              <a:rPr lang="tr-TR" i="1" smtClean="0">
                                <a:latin typeface="Cambria Math" panose="02040503050406030204" pitchFamily="18" charset="0"/>
                              </a:rPr>
                            </m:ctrlPr>
                          </m:dPr>
                          <m:e>
                            <m:r>
                              <m:rPr>
                                <m:nor/>
                              </m:rPr>
                              <a:rPr lang="tr-TR" dirty="0"/>
                              <m:t>1− </m:t>
                            </m:r>
                            <m:f>
                              <m:fPr>
                                <m:ctrlPr>
                                  <a:rPr lang="tr-TR" i="1">
                                    <a:latin typeface="Cambria Math" panose="02040503050406030204" pitchFamily="18" charset="0"/>
                                  </a:rPr>
                                </m:ctrlPr>
                              </m:fPr>
                              <m:num>
                                <m:r>
                                  <a:rPr lang="tr-TR" i="1">
                                    <a:latin typeface="Cambria Math"/>
                                  </a:rPr>
                                  <m:t>1</m:t>
                                </m:r>
                              </m:num>
                              <m:den>
                                <m:sSup>
                                  <m:sSupPr>
                                    <m:ctrlPr>
                                      <a:rPr lang="tr-TR" i="1">
                                        <a:latin typeface="Cambria Math" panose="02040503050406030204" pitchFamily="18" charset="0"/>
                                      </a:rPr>
                                    </m:ctrlPr>
                                  </m:sSupPr>
                                  <m:e>
                                    <m:r>
                                      <a:rPr lang="tr-TR" i="1">
                                        <a:latin typeface="Cambria Math"/>
                                      </a:rPr>
                                      <m:t>(1+</m:t>
                                    </m:r>
                                    <m:r>
                                      <a:rPr lang="tr-TR" b="0" i="1" smtClean="0">
                                        <a:latin typeface="Cambria Math"/>
                                      </a:rPr>
                                      <m:t>0,02</m:t>
                                    </m:r>
                                    <m:r>
                                      <a:rPr lang="tr-TR" i="1">
                                        <a:latin typeface="Cambria Math"/>
                                      </a:rPr>
                                      <m:t>)</m:t>
                                    </m:r>
                                  </m:e>
                                  <m:sup>
                                    <m:r>
                                      <a:rPr lang="tr-TR" b="0" i="1" smtClean="0">
                                        <a:latin typeface="Cambria Math"/>
                                      </a:rPr>
                                      <m:t>48</m:t>
                                    </m:r>
                                  </m:sup>
                                </m:sSup>
                              </m:den>
                            </m:f>
                          </m:e>
                        </m:d>
                      </m:den>
                    </m:f>
                  </m:oMath>
                </a14:m>
                <a:r>
                  <a:rPr lang="tr-TR" dirty="0" smtClean="0"/>
                  <a:t> = 978,05TL</a:t>
                </a:r>
                <a:endParaRPr lang="tr-TR" dirty="0"/>
              </a:p>
              <a:p>
                <a:endParaRPr lang="tr-TR" dirty="0" smtClean="0"/>
              </a:p>
              <a:p>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3385" t="-3160"/>
                </a:stretch>
              </a:blipFill>
            </p:spPr>
            <p:txBody>
              <a:bodyPr/>
              <a:lstStyle/>
              <a:p>
                <a:r>
                  <a:rPr lang="tr-TR">
                    <a:noFill/>
                  </a:rPr>
                  <a:t> </a:t>
                </a:r>
              </a:p>
            </p:txBody>
          </p:sp>
        </mc:Fallback>
      </mc:AlternateContent>
    </p:spTree>
    <p:extLst>
      <p:ext uri="{BB962C8B-B14F-4D97-AF65-F5344CB8AC3E}">
        <p14:creationId xmlns:p14="http://schemas.microsoft.com/office/powerpoint/2010/main" val="3481385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normAutofit/>
              </a:bodyPr>
              <a:lstStyle/>
              <a:p>
                <a:r>
                  <a:rPr lang="tr-TR" b="1" dirty="0" smtClean="0"/>
                  <a:t>ANÜİTELERDE FAİZ ORANI:</a:t>
                </a:r>
              </a:p>
              <a:p>
                <a:endParaRPr lang="tr-TR" b="1" dirty="0"/>
              </a:p>
              <a:p>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𝑦</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𝑦</m:t>
                            </m:r>
                          </m:e>
                          <m:sub>
                            <m:r>
                              <a:rPr lang="tr-TR" b="0" i="1" smtClean="0">
                                <a:latin typeface="Cambria Math"/>
                              </a:rPr>
                              <m:t>1</m:t>
                            </m:r>
                          </m:sub>
                        </m:sSub>
                      </m:num>
                      <m:den>
                        <m:sSub>
                          <m:sSubPr>
                            <m:ctrlPr>
                              <a:rPr lang="tr-TR" i="1" smtClean="0">
                                <a:latin typeface="Cambria Math" panose="02040503050406030204" pitchFamily="18" charset="0"/>
                              </a:rPr>
                            </m:ctrlPr>
                          </m:sSubPr>
                          <m:e>
                            <m:r>
                              <a:rPr lang="tr-TR" b="0" i="1" smtClean="0">
                                <a:latin typeface="Cambria Math"/>
                              </a:rPr>
                              <m:t>𝑦</m:t>
                            </m:r>
                          </m:e>
                          <m:sub>
                            <m:r>
                              <a:rPr lang="tr-TR" b="0" i="1" smtClean="0">
                                <a:latin typeface="Cambria Math"/>
                              </a:rPr>
                              <m:t>1</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𝑦</m:t>
                            </m:r>
                          </m:e>
                          <m:sub>
                            <m:r>
                              <a:rPr lang="tr-TR" b="0" i="1" smtClean="0">
                                <a:latin typeface="Cambria Math"/>
                              </a:rPr>
                              <m:t>2</m:t>
                            </m:r>
                          </m:sub>
                        </m:sSub>
                      </m:den>
                    </m:f>
                  </m:oMath>
                </a14:m>
                <a:r>
                  <a:rPr lang="tr-TR" dirty="0" smtClean="0"/>
                  <a:t> = </a:t>
                </a:r>
                <a14:m>
                  <m:oMath xmlns:m="http://schemas.openxmlformats.org/officeDocument/2006/math">
                    <m:f>
                      <m:fPr>
                        <m:ctrlPr>
                          <a:rPr lang="tr-TR" i="1">
                            <a:latin typeface="Cambria Math" panose="02040503050406030204" pitchFamily="18" charset="0"/>
                          </a:rPr>
                        </m:ctrlPr>
                      </m:fPr>
                      <m:num>
                        <m:r>
                          <a:rPr lang="tr-TR" b="0" i="1" smtClean="0">
                            <a:latin typeface="Cambria Math"/>
                          </a:rPr>
                          <m:t>𝑥</m:t>
                        </m:r>
                        <m:r>
                          <a:rPr lang="tr-TR" i="1">
                            <a:latin typeface="Cambria Math"/>
                          </a:rPr>
                          <m:t>−</m:t>
                        </m:r>
                        <m:sSub>
                          <m:sSubPr>
                            <m:ctrlPr>
                              <a:rPr lang="tr-TR" i="1">
                                <a:latin typeface="Cambria Math" panose="02040503050406030204" pitchFamily="18" charset="0"/>
                              </a:rPr>
                            </m:ctrlPr>
                          </m:sSubPr>
                          <m:e>
                            <m:r>
                              <a:rPr lang="tr-TR" b="0" i="1" smtClean="0">
                                <a:latin typeface="Cambria Math"/>
                              </a:rPr>
                              <m:t>𝑥</m:t>
                            </m:r>
                          </m:e>
                          <m:sub>
                            <m:r>
                              <a:rPr lang="tr-TR" i="1">
                                <a:latin typeface="Cambria Math"/>
                              </a:rPr>
                              <m:t>1</m:t>
                            </m:r>
                          </m:sub>
                        </m:sSub>
                      </m:num>
                      <m:den>
                        <m:sSub>
                          <m:sSubPr>
                            <m:ctrlPr>
                              <a:rPr lang="tr-TR" i="1">
                                <a:latin typeface="Cambria Math" panose="02040503050406030204" pitchFamily="18" charset="0"/>
                              </a:rPr>
                            </m:ctrlPr>
                          </m:sSubPr>
                          <m:e>
                            <m:r>
                              <a:rPr lang="tr-TR" b="0" i="1" smtClean="0">
                                <a:latin typeface="Cambria Math"/>
                              </a:rPr>
                              <m:t>𝑥</m:t>
                            </m:r>
                          </m:e>
                          <m:sub>
                            <m:r>
                              <a:rPr lang="tr-TR" i="1">
                                <a:latin typeface="Cambria Math"/>
                              </a:rPr>
                              <m:t>1</m:t>
                            </m:r>
                          </m:sub>
                        </m:sSub>
                        <m:r>
                          <a:rPr lang="tr-TR" i="1">
                            <a:latin typeface="Cambria Math"/>
                          </a:rPr>
                          <m:t>−</m:t>
                        </m:r>
                        <m:sSub>
                          <m:sSubPr>
                            <m:ctrlPr>
                              <a:rPr lang="tr-TR" i="1">
                                <a:latin typeface="Cambria Math" panose="02040503050406030204" pitchFamily="18" charset="0"/>
                              </a:rPr>
                            </m:ctrlPr>
                          </m:sSubPr>
                          <m:e>
                            <m:r>
                              <a:rPr lang="tr-TR" b="0" i="1" smtClean="0">
                                <a:latin typeface="Cambria Math"/>
                              </a:rPr>
                              <m:t>𝑥</m:t>
                            </m:r>
                          </m:e>
                          <m:sub>
                            <m:r>
                              <a:rPr lang="tr-TR" i="1">
                                <a:latin typeface="Cambria Math"/>
                              </a:rPr>
                              <m:t>2</m:t>
                            </m:r>
                          </m:sub>
                        </m:sSub>
                      </m:den>
                    </m:f>
                  </m:oMath>
                </a14:m>
                <a:r>
                  <a:rPr lang="tr-TR" dirty="0" smtClean="0"/>
                  <a:t> </a:t>
                </a:r>
                <a:r>
                  <a:rPr lang="tr-TR" dirty="0" smtClean="0">
                    <a:sym typeface="Wingdings" pitchFamily="2" charset="2"/>
                  </a:rPr>
                  <a:t> y= </a:t>
                </a:r>
                <a14:m>
                  <m:oMath xmlns:m="http://schemas.openxmlformats.org/officeDocument/2006/math">
                    <m:d>
                      <m:dPr>
                        <m:ctrlPr>
                          <a:rPr lang="tr-TR" i="1" smtClean="0">
                            <a:latin typeface="Cambria Math" panose="02040503050406030204" pitchFamily="18" charset="0"/>
                            <a:sym typeface="Wingdings" pitchFamily="2" charset="2"/>
                          </a:rPr>
                        </m:ctrlPr>
                      </m:dPr>
                      <m:e>
                        <m:f>
                          <m:fPr>
                            <m:ctrlPr>
                              <a:rPr lang="tr-TR" i="1">
                                <a:latin typeface="Cambria Math" panose="02040503050406030204" pitchFamily="18" charset="0"/>
                              </a:rPr>
                            </m:ctrlPr>
                          </m:fPr>
                          <m:num>
                            <m:r>
                              <a:rPr lang="tr-TR" i="1">
                                <a:latin typeface="Cambria Math"/>
                              </a:rPr>
                              <m:t>𝑥</m:t>
                            </m:r>
                            <m:r>
                              <a:rPr lang="tr-TR" i="1">
                                <a:latin typeface="Cambria Math"/>
                              </a:rPr>
                              <m:t>−</m:t>
                            </m:r>
                            <m:sSub>
                              <m:sSubPr>
                                <m:ctrlPr>
                                  <a:rPr lang="tr-TR" i="1">
                                    <a:latin typeface="Cambria Math" panose="02040503050406030204" pitchFamily="18" charset="0"/>
                                  </a:rPr>
                                </m:ctrlPr>
                              </m:sSubPr>
                              <m:e>
                                <m:r>
                                  <a:rPr lang="tr-TR" i="1">
                                    <a:latin typeface="Cambria Math"/>
                                  </a:rPr>
                                  <m:t>𝑥</m:t>
                                </m:r>
                              </m:e>
                              <m:sub>
                                <m:r>
                                  <a:rPr lang="tr-TR" i="1">
                                    <a:latin typeface="Cambria Math"/>
                                  </a:rPr>
                                  <m:t>1</m:t>
                                </m:r>
                              </m:sub>
                            </m:sSub>
                          </m:num>
                          <m:den>
                            <m:sSub>
                              <m:sSubPr>
                                <m:ctrlPr>
                                  <a:rPr lang="tr-TR" i="1">
                                    <a:latin typeface="Cambria Math" panose="02040503050406030204" pitchFamily="18" charset="0"/>
                                  </a:rPr>
                                </m:ctrlPr>
                              </m:sSubPr>
                              <m:e>
                                <m:r>
                                  <a:rPr lang="tr-TR" i="1">
                                    <a:latin typeface="Cambria Math"/>
                                  </a:rPr>
                                  <m:t>𝑥</m:t>
                                </m:r>
                              </m:e>
                              <m:sub>
                                <m:r>
                                  <a:rPr lang="tr-TR" i="1">
                                    <a:latin typeface="Cambria Math"/>
                                  </a:rPr>
                                  <m:t>1</m:t>
                                </m:r>
                              </m:sub>
                            </m:sSub>
                            <m:r>
                              <a:rPr lang="tr-TR" i="1">
                                <a:latin typeface="Cambria Math"/>
                              </a:rPr>
                              <m:t>−</m:t>
                            </m:r>
                            <m:sSub>
                              <m:sSubPr>
                                <m:ctrlPr>
                                  <a:rPr lang="tr-TR" i="1">
                                    <a:latin typeface="Cambria Math" panose="02040503050406030204" pitchFamily="18" charset="0"/>
                                  </a:rPr>
                                </m:ctrlPr>
                              </m:sSubPr>
                              <m:e>
                                <m:r>
                                  <a:rPr lang="tr-TR" i="1">
                                    <a:latin typeface="Cambria Math"/>
                                  </a:rPr>
                                  <m:t>𝑥</m:t>
                                </m:r>
                              </m:e>
                              <m:sub>
                                <m:r>
                                  <a:rPr lang="tr-TR" i="1">
                                    <a:latin typeface="Cambria Math"/>
                                  </a:rPr>
                                  <m:t>2</m:t>
                                </m:r>
                              </m:sub>
                            </m:sSub>
                          </m:den>
                        </m:f>
                      </m:e>
                    </m:d>
                  </m:oMath>
                </a14:m>
                <a:r>
                  <a:rPr lang="tr-TR" dirty="0" smtClean="0"/>
                  <a:t>x (</a:t>
                </a:r>
                <a14:m>
                  <m:oMath xmlns:m="http://schemas.openxmlformats.org/officeDocument/2006/math">
                    <m:sSub>
                      <m:sSubPr>
                        <m:ctrlPr>
                          <a:rPr lang="tr-TR" i="1">
                            <a:latin typeface="Cambria Math" panose="02040503050406030204" pitchFamily="18" charset="0"/>
                          </a:rPr>
                        </m:ctrlPr>
                      </m:sSubPr>
                      <m:e>
                        <m:r>
                          <a:rPr lang="tr-TR" i="1">
                            <a:latin typeface="Cambria Math"/>
                          </a:rPr>
                          <m:t>𝑦</m:t>
                        </m:r>
                      </m:e>
                      <m:sub>
                        <m:r>
                          <a:rPr lang="tr-TR" i="1">
                            <a:latin typeface="Cambria Math"/>
                          </a:rPr>
                          <m:t>1</m:t>
                        </m:r>
                      </m:sub>
                    </m:sSub>
                    <m:r>
                      <a:rPr lang="tr-TR" i="1">
                        <a:latin typeface="Cambria Math"/>
                      </a:rPr>
                      <m:t>−</m:t>
                    </m:r>
                    <m:sSub>
                      <m:sSubPr>
                        <m:ctrlPr>
                          <a:rPr lang="tr-TR" i="1">
                            <a:latin typeface="Cambria Math" panose="02040503050406030204" pitchFamily="18" charset="0"/>
                          </a:rPr>
                        </m:ctrlPr>
                      </m:sSubPr>
                      <m:e>
                        <m:r>
                          <a:rPr lang="tr-TR" i="1">
                            <a:latin typeface="Cambria Math"/>
                          </a:rPr>
                          <m:t>𝑦</m:t>
                        </m:r>
                      </m:e>
                      <m:sub>
                        <m:r>
                          <a:rPr lang="tr-TR" i="1">
                            <a:latin typeface="Cambria Math"/>
                          </a:rPr>
                          <m:t>2</m:t>
                        </m:r>
                      </m:sub>
                    </m:sSub>
                  </m:oMath>
                </a14:m>
                <a:r>
                  <a:rPr lang="tr-TR" dirty="0" smtClean="0"/>
                  <a:t>)+</a:t>
                </a:r>
                <a14:m>
                  <m:oMath xmlns:m="http://schemas.openxmlformats.org/officeDocument/2006/math">
                    <m:sSub>
                      <m:sSubPr>
                        <m:ctrlPr>
                          <a:rPr lang="tr-TR" i="1">
                            <a:latin typeface="Cambria Math" panose="02040503050406030204" pitchFamily="18" charset="0"/>
                          </a:rPr>
                        </m:ctrlPr>
                      </m:sSubPr>
                      <m:e>
                        <m:r>
                          <a:rPr lang="tr-TR" i="1">
                            <a:latin typeface="Cambria Math"/>
                          </a:rPr>
                          <m:t>𝑦</m:t>
                        </m:r>
                      </m:e>
                      <m:sub>
                        <m:r>
                          <a:rPr lang="tr-TR" i="1">
                            <a:latin typeface="Cambria Math"/>
                          </a:rPr>
                          <m:t>1</m:t>
                        </m:r>
                      </m:sub>
                    </m:sSub>
                  </m:oMath>
                </a14:m>
                <a:endParaRPr lang="tr-TR" dirty="0" smtClean="0"/>
              </a:p>
              <a:p>
                <a:endParaRPr lang="tr-TR" dirty="0"/>
              </a:p>
              <a:p>
                <a:endParaRPr lang="tr-TR" dirty="0"/>
              </a:p>
              <a:p>
                <a:r>
                  <a:rPr lang="tr-TR" dirty="0"/>
                  <a:t>Formülü ve G</a:t>
                </a:r>
                <a:r>
                  <a:rPr lang="tr-TR" baseline="-25000" dirty="0"/>
                  <a:t>A</a:t>
                </a:r>
                <a:r>
                  <a:rPr lang="tr-TR" dirty="0"/>
                  <a:t>= </a:t>
                </a:r>
                <a14:m>
                  <m:oMath xmlns:m="http://schemas.openxmlformats.org/officeDocument/2006/math">
                    <m:f>
                      <m:fPr>
                        <m:ctrlPr>
                          <a:rPr lang="tr-TR" i="1">
                            <a:latin typeface="Cambria Math" panose="02040503050406030204" pitchFamily="18" charset="0"/>
                          </a:rPr>
                        </m:ctrlPr>
                      </m:fPr>
                      <m:num>
                        <m:r>
                          <a:rPr lang="tr-TR" i="1">
                            <a:latin typeface="Cambria Math"/>
                          </a:rPr>
                          <m:t>𝑎</m:t>
                        </m:r>
                      </m:num>
                      <m:den>
                        <m:r>
                          <a:rPr lang="tr-TR" i="1">
                            <a:latin typeface="Cambria Math"/>
                          </a:rPr>
                          <m:t>𝑖</m:t>
                        </m:r>
                      </m:den>
                    </m:f>
                  </m:oMath>
                </a14:m>
                <a:r>
                  <a:rPr lang="tr-TR" dirty="0"/>
                  <a:t> </a:t>
                </a:r>
                <a14:m>
                  <m:oMath xmlns:m="http://schemas.openxmlformats.org/officeDocument/2006/math">
                    <m:d>
                      <m:dPr>
                        <m:begChr m:val="["/>
                        <m:endChr m:val="]"/>
                        <m:ctrlPr>
                          <a:rPr lang="tr-TR" i="1" dirty="0">
                            <a:latin typeface="Cambria Math" panose="02040503050406030204" pitchFamily="18" charset="0"/>
                          </a:rPr>
                        </m:ctrlPr>
                      </m:dPr>
                      <m:e>
                        <m:sSup>
                          <m:sSupPr>
                            <m:ctrlPr>
                              <a:rPr lang="tr-TR" i="1" dirty="0">
                                <a:latin typeface="Cambria Math" panose="02040503050406030204" pitchFamily="18" charset="0"/>
                              </a:rPr>
                            </m:ctrlPr>
                          </m:sSupPr>
                          <m:e>
                            <m:r>
                              <a:rPr lang="tr-TR" i="1" dirty="0">
                                <a:latin typeface="Cambria Math"/>
                              </a:rPr>
                              <m:t>(1+</m:t>
                            </m:r>
                            <m:r>
                              <a:rPr lang="tr-TR" i="1" dirty="0">
                                <a:latin typeface="Cambria Math"/>
                              </a:rPr>
                              <m:t>𝑖</m:t>
                            </m:r>
                            <m:r>
                              <a:rPr lang="tr-TR" i="1" dirty="0">
                                <a:latin typeface="Cambria Math"/>
                              </a:rPr>
                              <m:t>)</m:t>
                            </m:r>
                          </m:e>
                          <m:sup>
                            <m:r>
                              <a:rPr lang="tr-TR" i="1" dirty="0">
                                <a:latin typeface="Cambria Math"/>
                              </a:rPr>
                              <m:t>𝑛</m:t>
                            </m:r>
                          </m:sup>
                        </m:sSup>
                        <m:r>
                          <a:rPr lang="tr-TR" i="1" dirty="0">
                            <a:latin typeface="Cambria Math"/>
                          </a:rPr>
                          <m:t> −1</m:t>
                        </m:r>
                      </m:e>
                    </m:d>
                  </m:oMath>
                </a14:m>
                <a:r>
                  <a:rPr lang="tr-TR" dirty="0" smtClean="0"/>
                  <a:t> formülü kullanılır.</a:t>
                </a:r>
              </a:p>
              <a:p>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rotWithShape="1">
                <a:blip r:embed="rId2"/>
                <a:stretch>
                  <a:fillRect l="-1551" t="-1467"/>
                </a:stretch>
              </a:blipFill>
            </p:spPr>
            <p:txBody>
              <a:bodyPr/>
              <a:lstStyle/>
              <a:p>
                <a:r>
                  <a:rPr lang="tr-TR">
                    <a:noFill/>
                  </a:rPr>
                  <a:t> </a:t>
                </a:r>
              </a:p>
            </p:txBody>
          </p:sp>
        </mc:Fallback>
      </mc:AlternateContent>
    </p:spTree>
    <p:extLst>
      <p:ext uri="{BB962C8B-B14F-4D97-AF65-F5344CB8AC3E}">
        <p14:creationId xmlns:p14="http://schemas.microsoft.com/office/powerpoint/2010/main" val="2783564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ANÜİTE HESAPLAMALARI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51520" y="1268760"/>
                <a:ext cx="8640960" cy="5400600"/>
              </a:xfrm>
            </p:spPr>
            <p:txBody>
              <a:bodyPr>
                <a:normAutofit/>
              </a:bodyPr>
              <a:lstStyle/>
              <a:p>
                <a:r>
                  <a:rPr lang="tr-TR" b="1" dirty="0" smtClean="0"/>
                  <a:t>ANÜİTELERDE FAİZ ORANI:</a:t>
                </a:r>
              </a:p>
              <a:p>
                <a:r>
                  <a:rPr lang="tr-TR" dirty="0" smtClean="0"/>
                  <a:t>Her ay sonu yatırılan 2.500 TL 5 yıl sonra 338.500 TL olmuştur. Bu değeri oluşturan faiz oranı nedir?</a:t>
                </a:r>
              </a:p>
              <a:p>
                <a:r>
                  <a:rPr lang="tr-TR" b="1" dirty="0" smtClean="0"/>
                  <a:t>i=%2/ay ise </a:t>
                </a:r>
                <a:r>
                  <a:rPr lang="tr-TR" dirty="0" smtClean="0"/>
                  <a:t>G</a:t>
                </a:r>
                <a:r>
                  <a:rPr lang="tr-TR" baseline="-25000" dirty="0" smtClean="0"/>
                  <a:t>A </a:t>
                </a:r>
                <a:r>
                  <a:rPr lang="tr-TR" dirty="0" smtClean="0"/>
                  <a:t>=285.128 TL</a:t>
                </a:r>
              </a:p>
              <a:p>
                <a:r>
                  <a:rPr lang="tr-TR" b="1" dirty="0" smtClean="0"/>
                  <a:t>i=%4/ay ise </a:t>
                </a:r>
                <a:r>
                  <a:rPr lang="tr-TR" dirty="0"/>
                  <a:t>G</a:t>
                </a:r>
                <a:r>
                  <a:rPr lang="tr-TR" baseline="-25000" dirty="0"/>
                  <a:t>A </a:t>
                </a:r>
                <a:r>
                  <a:rPr lang="tr-TR" dirty="0" smtClean="0"/>
                  <a:t>= 594.976 TL</a:t>
                </a:r>
              </a:p>
              <a:p>
                <a:r>
                  <a:rPr lang="tr-TR" dirty="0">
                    <a:sym typeface="Wingdings" pitchFamily="2" charset="2"/>
                  </a:rPr>
                  <a:t>y= </a:t>
                </a:r>
                <a14:m>
                  <m:oMath xmlns:m="http://schemas.openxmlformats.org/officeDocument/2006/math">
                    <m:d>
                      <m:dPr>
                        <m:ctrlPr>
                          <a:rPr lang="tr-TR" i="1">
                            <a:latin typeface="Cambria Math" panose="02040503050406030204" pitchFamily="18" charset="0"/>
                            <a:sym typeface="Wingdings" pitchFamily="2" charset="2"/>
                          </a:rPr>
                        </m:ctrlPr>
                      </m:dPr>
                      <m:e>
                        <m:f>
                          <m:fPr>
                            <m:ctrlPr>
                              <a:rPr lang="tr-TR" i="1">
                                <a:latin typeface="Cambria Math" panose="02040503050406030204" pitchFamily="18" charset="0"/>
                              </a:rPr>
                            </m:ctrlPr>
                          </m:fPr>
                          <m:num>
                            <m:r>
                              <a:rPr lang="tr-TR" i="1">
                                <a:latin typeface="Cambria Math"/>
                              </a:rPr>
                              <m:t>𝑥</m:t>
                            </m:r>
                            <m:r>
                              <a:rPr lang="tr-TR" i="1">
                                <a:latin typeface="Cambria Math"/>
                              </a:rPr>
                              <m:t>−</m:t>
                            </m:r>
                            <m:sSub>
                              <m:sSubPr>
                                <m:ctrlPr>
                                  <a:rPr lang="tr-TR" i="1">
                                    <a:latin typeface="Cambria Math" panose="02040503050406030204" pitchFamily="18" charset="0"/>
                                  </a:rPr>
                                </m:ctrlPr>
                              </m:sSubPr>
                              <m:e>
                                <m:r>
                                  <a:rPr lang="tr-TR" i="1">
                                    <a:latin typeface="Cambria Math"/>
                                  </a:rPr>
                                  <m:t>𝑥</m:t>
                                </m:r>
                              </m:e>
                              <m:sub>
                                <m:r>
                                  <a:rPr lang="tr-TR" i="1">
                                    <a:latin typeface="Cambria Math"/>
                                  </a:rPr>
                                  <m:t>1</m:t>
                                </m:r>
                              </m:sub>
                            </m:sSub>
                          </m:num>
                          <m:den>
                            <m:sSub>
                              <m:sSubPr>
                                <m:ctrlPr>
                                  <a:rPr lang="tr-TR" i="1">
                                    <a:latin typeface="Cambria Math" panose="02040503050406030204" pitchFamily="18" charset="0"/>
                                  </a:rPr>
                                </m:ctrlPr>
                              </m:sSubPr>
                              <m:e>
                                <m:r>
                                  <a:rPr lang="tr-TR" i="1">
                                    <a:latin typeface="Cambria Math"/>
                                  </a:rPr>
                                  <m:t>𝑥</m:t>
                                </m:r>
                              </m:e>
                              <m:sub>
                                <m:r>
                                  <a:rPr lang="tr-TR" i="1">
                                    <a:latin typeface="Cambria Math"/>
                                  </a:rPr>
                                  <m:t>1</m:t>
                                </m:r>
                              </m:sub>
                            </m:sSub>
                            <m:r>
                              <a:rPr lang="tr-TR" i="1">
                                <a:latin typeface="Cambria Math"/>
                              </a:rPr>
                              <m:t>−</m:t>
                            </m:r>
                            <m:sSub>
                              <m:sSubPr>
                                <m:ctrlPr>
                                  <a:rPr lang="tr-TR" i="1">
                                    <a:latin typeface="Cambria Math" panose="02040503050406030204" pitchFamily="18" charset="0"/>
                                  </a:rPr>
                                </m:ctrlPr>
                              </m:sSubPr>
                              <m:e>
                                <m:r>
                                  <a:rPr lang="tr-TR" i="1">
                                    <a:latin typeface="Cambria Math"/>
                                  </a:rPr>
                                  <m:t>𝑥</m:t>
                                </m:r>
                              </m:e>
                              <m:sub>
                                <m:r>
                                  <a:rPr lang="tr-TR" i="1">
                                    <a:latin typeface="Cambria Math"/>
                                  </a:rPr>
                                  <m:t>2</m:t>
                                </m:r>
                              </m:sub>
                            </m:sSub>
                          </m:den>
                        </m:f>
                      </m:e>
                    </m:d>
                  </m:oMath>
                </a14:m>
                <a:r>
                  <a:rPr lang="tr-TR" dirty="0"/>
                  <a:t>x (</a:t>
                </a:r>
                <a14:m>
                  <m:oMath xmlns:m="http://schemas.openxmlformats.org/officeDocument/2006/math">
                    <m:sSub>
                      <m:sSubPr>
                        <m:ctrlPr>
                          <a:rPr lang="tr-TR" i="1">
                            <a:latin typeface="Cambria Math" panose="02040503050406030204" pitchFamily="18" charset="0"/>
                          </a:rPr>
                        </m:ctrlPr>
                      </m:sSubPr>
                      <m:e>
                        <m:r>
                          <a:rPr lang="tr-TR" i="1">
                            <a:latin typeface="Cambria Math"/>
                          </a:rPr>
                          <m:t>𝑦</m:t>
                        </m:r>
                      </m:e>
                      <m:sub>
                        <m:r>
                          <a:rPr lang="tr-TR" i="1">
                            <a:latin typeface="Cambria Math"/>
                          </a:rPr>
                          <m:t>1</m:t>
                        </m:r>
                      </m:sub>
                    </m:sSub>
                    <m:r>
                      <a:rPr lang="tr-TR" i="1">
                        <a:latin typeface="Cambria Math"/>
                      </a:rPr>
                      <m:t>−</m:t>
                    </m:r>
                    <m:sSub>
                      <m:sSubPr>
                        <m:ctrlPr>
                          <a:rPr lang="tr-TR" i="1">
                            <a:latin typeface="Cambria Math" panose="02040503050406030204" pitchFamily="18" charset="0"/>
                          </a:rPr>
                        </m:ctrlPr>
                      </m:sSubPr>
                      <m:e>
                        <m:r>
                          <a:rPr lang="tr-TR" i="1">
                            <a:latin typeface="Cambria Math"/>
                          </a:rPr>
                          <m:t>𝑦</m:t>
                        </m:r>
                      </m:e>
                      <m:sub>
                        <m:r>
                          <a:rPr lang="tr-TR" i="1">
                            <a:latin typeface="Cambria Math"/>
                          </a:rPr>
                          <m:t>2</m:t>
                        </m:r>
                      </m:sub>
                    </m:sSub>
                  </m:oMath>
                </a14:m>
                <a:r>
                  <a:rPr lang="tr-TR" dirty="0"/>
                  <a:t>)+</a:t>
                </a:r>
                <a14:m>
                  <m:oMath xmlns:m="http://schemas.openxmlformats.org/officeDocument/2006/math">
                    <m:sSub>
                      <m:sSubPr>
                        <m:ctrlPr>
                          <a:rPr lang="tr-TR" i="1">
                            <a:latin typeface="Cambria Math" panose="02040503050406030204" pitchFamily="18" charset="0"/>
                          </a:rPr>
                        </m:ctrlPr>
                      </m:sSubPr>
                      <m:e>
                        <m:r>
                          <a:rPr lang="tr-TR" i="1">
                            <a:latin typeface="Cambria Math"/>
                          </a:rPr>
                          <m:t>𝑦</m:t>
                        </m:r>
                      </m:e>
                      <m:sub>
                        <m:r>
                          <a:rPr lang="tr-TR" i="1">
                            <a:latin typeface="Cambria Math"/>
                          </a:rPr>
                          <m:t>1</m:t>
                        </m:r>
                      </m:sub>
                    </m:sSub>
                  </m:oMath>
                </a14:m>
                <a:r>
                  <a:rPr lang="tr-TR" dirty="0" smtClean="0">
                    <a:sym typeface="Wingdings" pitchFamily="2" charset="2"/>
                  </a:rPr>
                  <a:t> </a:t>
                </a:r>
              </a:p>
              <a:p>
                <a:r>
                  <a:rPr lang="tr-TR" dirty="0" smtClean="0">
                    <a:sym typeface="Wingdings" pitchFamily="2" charset="2"/>
                  </a:rPr>
                  <a:t>Y=</a:t>
                </a:r>
                <a14:m>
                  <m:oMath xmlns:m="http://schemas.openxmlformats.org/officeDocument/2006/math">
                    <m:d>
                      <m:dPr>
                        <m:ctrlPr>
                          <a:rPr lang="tr-TR" i="1" smtClean="0">
                            <a:latin typeface="Cambria Math" panose="02040503050406030204" pitchFamily="18" charset="0"/>
                            <a:sym typeface="Wingdings" pitchFamily="2" charset="2"/>
                          </a:rPr>
                        </m:ctrlPr>
                      </m:dPr>
                      <m:e>
                        <m:f>
                          <m:fPr>
                            <m:ctrlPr>
                              <a:rPr lang="tr-TR" i="1" smtClean="0">
                                <a:latin typeface="Cambria Math" panose="02040503050406030204" pitchFamily="18" charset="0"/>
                                <a:sym typeface="Wingdings" pitchFamily="2" charset="2"/>
                              </a:rPr>
                            </m:ctrlPr>
                          </m:fPr>
                          <m:num>
                            <m:r>
                              <a:rPr lang="tr-TR" b="0" i="1" smtClean="0">
                                <a:latin typeface="Cambria Math"/>
                                <a:sym typeface="Wingdings" pitchFamily="2" charset="2"/>
                              </a:rPr>
                              <m:t>338.500−285.128</m:t>
                            </m:r>
                          </m:num>
                          <m:den>
                            <m:r>
                              <a:rPr lang="tr-TR" b="0" i="1" smtClean="0">
                                <a:latin typeface="Cambria Math" panose="02040503050406030204" pitchFamily="18" charset="0"/>
                                <a:sym typeface="Wingdings" pitchFamily="2" charset="2"/>
                              </a:rPr>
                              <m:t>2</m:t>
                            </m:r>
                            <m:r>
                              <a:rPr lang="tr-TR" b="0" i="1" smtClean="0">
                                <a:latin typeface="Cambria Math"/>
                                <a:sym typeface="Wingdings" pitchFamily="2" charset="2"/>
                              </a:rPr>
                              <m:t>85.128−594.976</m:t>
                            </m:r>
                          </m:den>
                        </m:f>
                      </m:e>
                    </m:d>
                  </m:oMath>
                </a14:m>
                <a:r>
                  <a:rPr lang="tr-TR" dirty="0" smtClean="0"/>
                  <a:t>x(0,02-0,04)+0,02</a:t>
                </a:r>
              </a:p>
              <a:p>
                <a:r>
                  <a:rPr lang="tr-TR" dirty="0" smtClean="0"/>
                  <a:t>i= yaklaşık %2,34/ay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51520" y="1268760"/>
                <a:ext cx="8640960" cy="5400600"/>
              </a:xfrm>
              <a:blipFill>
                <a:blip r:embed="rId2"/>
                <a:stretch>
                  <a:fillRect l="-1622" t="-1467" r="-2327" b="-339"/>
                </a:stretch>
              </a:blipFill>
            </p:spPr>
            <p:txBody>
              <a:bodyPr/>
              <a:lstStyle/>
              <a:p>
                <a:r>
                  <a:rPr lang="tr-TR">
                    <a:noFill/>
                  </a:rPr>
                  <a:t> </a:t>
                </a:r>
              </a:p>
            </p:txBody>
          </p:sp>
        </mc:Fallback>
      </mc:AlternateContent>
    </p:spTree>
    <p:extLst>
      <p:ext uri="{BB962C8B-B14F-4D97-AF65-F5344CB8AC3E}">
        <p14:creationId xmlns:p14="http://schemas.microsoft.com/office/powerpoint/2010/main" val="107732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2" y="260648"/>
            <a:ext cx="7886700" cy="1044527"/>
          </a:xfrm>
        </p:spPr>
        <p:txBody>
          <a:bodyPr>
            <a:noAutofit/>
          </a:bodyPr>
          <a:lstStyle/>
          <a:p>
            <a:pPr algn="ctr"/>
            <a:r>
              <a:rPr lang="tr-TR" sz="2400" dirty="0">
                <a:solidFill>
                  <a:prstClr val="black"/>
                </a:solidFill>
              </a:rPr>
              <a:t>SATIN ALMA VE TEDARİK ZİNCİRİ YÖNETİMİ</a:t>
            </a:r>
            <a:br>
              <a:rPr lang="tr-TR" sz="2400" dirty="0">
                <a:solidFill>
                  <a:prstClr val="black"/>
                </a:solidFill>
              </a:rPr>
            </a:br>
            <a:r>
              <a:rPr lang="tr-TR" sz="2400" dirty="0">
                <a:solidFill>
                  <a:prstClr val="black"/>
                </a:solidFill>
              </a:rPr>
              <a:t>FİYATLAMA</a:t>
            </a:r>
            <a:br>
              <a:rPr lang="tr-TR" sz="2400" dirty="0">
                <a:solidFill>
                  <a:prstClr val="black"/>
                </a:solidFill>
              </a:rPr>
            </a:br>
            <a:endParaRPr lang="tr-TR" sz="2400" dirty="0"/>
          </a:p>
        </p:txBody>
      </p:sp>
      <p:sp>
        <p:nvSpPr>
          <p:cNvPr id="3" name="İçerik Yer Tutucusu 2"/>
          <p:cNvSpPr>
            <a:spLocks noGrp="1"/>
          </p:cNvSpPr>
          <p:nvPr>
            <p:ph idx="1"/>
          </p:nvPr>
        </p:nvSpPr>
        <p:spPr>
          <a:xfrm>
            <a:off x="628652" y="1484784"/>
            <a:ext cx="7886700" cy="4692179"/>
          </a:xfrm>
        </p:spPr>
        <p:txBody>
          <a:bodyPr>
            <a:noAutofit/>
          </a:bodyPr>
          <a:lstStyle/>
          <a:p>
            <a:r>
              <a:rPr lang="tr-TR" sz="2800" dirty="0"/>
              <a:t>Bursa da yerleşik 5 yıldızlı XXX oteli gelen müşteri talepleri neticesinde soğuk hava deposu ihtiyacı olduğunu belirlemiştir. Bu ihtiyaç doğrultusunda gerekli satın alma çalışmaları yapılmış ve yeterlilik kazanan tedarikçilerden teklifler alınmıştır. XXX oteli sezonun durgun olması nedeni ile peşin para veya 12 ay taksit seçenekleri arasında alım/ödeme şeklinde, dolaysıyla da tedarikçi seçiminde tereddüt yaşamaktadır. Yine yapılan çalışmalar neticesinde en uygun banka faizinin yıllık %15 olduğu görülmüştür. Bu durumda otel hangi tedarikçi ile  soğuk hava depo sözleşmesi yapar?</a:t>
            </a:r>
          </a:p>
          <a:p>
            <a:endParaRPr lang="tr-TR" sz="2800" dirty="0"/>
          </a:p>
        </p:txBody>
      </p:sp>
    </p:spTree>
    <p:extLst>
      <p:ext uri="{BB962C8B-B14F-4D97-AF65-F5344CB8AC3E}">
        <p14:creationId xmlns:p14="http://schemas.microsoft.com/office/powerpoint/2010/main" val="241150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0624" y="332656"/>
            <a:ext cx="7886700" cy="1055076"/>
          </a:xfrm>
        </p:spPr>
        <p:txBody>
          <a:bodyPr>
            <a:noAutofit/>
          </a:bodyPr>
          <a:lstStyle/>
          <a:p>
            <a:pPr algn="ctr"/>
            <a:r>
              <a:rPr lang="tr-TR" sz="3200" b="1" dirty="0">
                <a:solidFill>
                  <a:prstClr val="black"/>
                </a:solidFill>
              </a:rPr>
              <a:t>SATIN ALMA VE TEDARİK ZİNCİRİ YÖNETİMİ</a:t>
            </a:r>
            <a:br>
              <a:rPr lang="tr-TR" sz="3200" b="1" dirty="0">
                <a:solidFill>
                  <a:prstClr val="black"/>
                </a:solidFill>
              </a:rPr>
            </a:br>
            <a:r>
              <a:rPr lang="tr-TR" sz="3200" b="1" dirty="0">
                <a:solidFill>
                  <a:prstClr val="black"/>
                </a:solidFill>
              </a:rPr>
              <a:t>FİYATLAMA</a:t>
            </a:r>
            <a:br>
              <a:rPr lang="tr-TR" sz="3200" b="1" dirty="0">
                <a:solidFill>
                  <a:prstClr val="black"/>
                </a:solidFill>
              </a:rPr>
            </a:br>
            <a:endParaRPr lang="tr-TR" sz="3200" b="1" dirty="0"/>
          </a:p>
        </p:txBody>
      </p:sp>
      <p:sp>
        <p:nvSpPr>
          <p:cNvPr id="3" name="İçerik Yer Tutucusu 2"/>
          <p:cNvSpPr>
            <a:spLocks noGrp="1"/>
          </p:cNvSpPr>
          <p:nvPr>
            <p:ph idx="1"/>
          </p:nvPr>
        </p:nvSpPr>
        <p:spPr>
          <a:xfrm>
            <a:off x="628652" y="1754070"/>
            <a:ext cx="7886700" cy="4771274"/>
          </a:xfrm>
        </p:spPr>
        <p:txBody>
          <a:bodyPr>
            <a:normAutofit/>
          </a:bodyPr>
          <a:lstStyle/>
          <a:p>
            <a:r>
              <a:rPr lang="tr-TR" sz="2800" dirty="0"/>
              <a:t>XXX Firması  üretiminde kullanılmak üzere Çin den iplik ithal edecektir. Çinli firma:</a:t>
            </a:r>
          </a:p>
          <a:p>
            <a:r>
              <a:rPr lang="tr-TR" sz="2800" dirty="0"/>
              <a:t> peşin alındığı takdirde 2,5 $/kg, </a:t>
            </a:r>
          </a:p>
          <a:p>
            <a:r>
              <a:rPr lang="tr-TR" sz="2800" dirty="0"/>
              <a:t>3 ay vadeli alındığında 2,5375$/kg, </a:t>
            </a:r>
          </a:p>
          <a:p>
            <a:r>
              <a:rPr lang="tr-TR" sz="2800" dirty="0"/>
              <a:t>7 ay vadeli alındığında 2,6166 $/kg fiyatı teklif etmektedir. Türkiye de kredi kullanıldığı takdirde yıllık USD maliyeti %5 tir. Firmanın güçlü öz sermaye yapısı olmasına karşılık Finansman Müdürü 7 aylık vade ile alınması konusunda ısrar etmektedir. Şirket Müdürü, siz Satın Alma Müdürüne sorduğunda cevabınız ne olacaktır? </a:t>
            </a:r>
          </a:p>
          <a:p>
            <a:endParaRPr lang="tr-TR" sz="2800" dirty="0"/>
          </a:p>
        </p:txBody>
      </p:sp>
    </p:spTree>
    <p:extLst>
      <p:ext uri="{BB962C8B-B14F-4D97-AF65-F5344CB8AC3E}">
        <p14:creationId xmlns:p14="http://schemas.microsoft.com/office/powerpoint/2010/main" val="2998644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2" y="857252"/>
            <a:ext cx="7886700" cy="1065627"/>
          </a:xfrm>
        </p:spPr>
        <p:txBody>
          <a:bodyPr>
            <a:normAutofit/>
          </a:bodyPr>
          <a:lstStyle/>
          <a:p>
            <a:pPr algn="ctr"/>
            <a:r>
              <a:rPr lang="tr-TR" sz="2100" dirty="0">
                <a:solidFill>
                  <a:prstClr val="black"/>
                </a:solidFill>
              </a:rPr>
              <a:t>SATIN ALMA VE TEDARİK ZİNCİRİ YÖNETİMİ</a:t>
            </a:r>
            <a:br>
              <a:rPr lang="tr-TR" sz="2100" dirty="0">
                <a:solidFill>
                  <a:prstClr val="black"/>
                </a:solidFill>
              </a:rPr>
            </a:br>
            <a:r>
              <a:rPr lang="tr-TR" sz="2100" dirty="0">
                <a:solidFill>
                  <a:prstClr val="black"/>
                </a:solidFill>
              </a:rPr>
              <a:t>FİYATLAMA</a:t>
            </a:r>
            <a:br>
              <a:rPr lang="tr-TR" sz="2100" dirty="0">
                <a:solidFill>
                  <a:prstClr val="black"/>
                </a:solidFill>
              </a:rPr>
            </a:br>
            <a:r>
              <a:rPr lang="tr-TR" sz="2100" dirty="0">
                <a:solidFill>
                  <a:prstClr val="black"/>
                </a:solidFill>
              </a:rPr>
              <a:t>FİNANS MATEMATİĞİ</a:t>
            </a:r>
            <a:endParaRPr lang="tr-TR" sz="2100" dirty="0"/>
          </a:p>
        </p:txBody>
      </p:sp>
      <p:graphicFrame>
        <p:nvGraphicFramePr>
          <p:cNvPr id="4" name="İçerik Yer Tutucusu 3"/>
          <p:cNvGraphicFramePr>
            <a:graphicFrameLocks noGrp="1"/>
          </p:cNvGraphicFramePr>
          <p:nvPr>
            <p:ph idx="1"/>
            <p:extLst/>
          </p:nvPr>
        </p:nvGraphicFramePr>
        <p:xfrm>
          <a:off x="628651" y="2150918"/>
          <a:ext cx="7886702" cy="2919756"/>
        </p:xfrm>
        <a:graphic>
          <a:graphicData uri="http://schemas.openxmlformats.org/drawingml/2006/table">
            <a:tbl>
              <a:tblPr firstRow="1" bandRow="1">
                <a:tableStyleId>{5C22544A-7EE6-4342-B048-85BDC9FD1C3A}</a:tableStyleId>
              </a:tblPr>
              <a:tblGrid>
                <a:gridCol w="1639767">
                  <a:extLst>
                    <a:ext uri="{9D8B030D-6E8A-4147-A177-3AD203B41FA5}">
                      <a16:colId xmlns:a16="http://schemas.microsoft.com/office/drawing/2014/main" val="20000"/>
                    </a:ext>
                  </a:extLst>
                </a:gridCol>
                <a:gridCol w="3618035">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2978">
                <a:tc>
                  <a:txBody>
                    <a:bodyPr/>
                    <a:lstStyle/>
                    <a:p>
                      <a:pPr algn="ctr"/>
                      <a:r>
                        <a:rPr lang="tr-TR" sz="1400" dirty="0"/>
                        <a:t>FİRMA</a:t>
                      </a:r>
                    </a:p>
                  </a:txBody>
                  <a:tcPr marL="68580" marR="68580" marT="34290" marB="34290"/>
                </a:tc>
                <a:tc>
                  <a:txBody>
                    <a:bodyPr/>
                    <a:lstStyle/>
                    <a:p>
                      <a:pPr algn="ctr"/>
                      <a:r>
                        <a:rPr lang="tr-TR" sz="1400" dirty="0"/>
                        <a:t>ÖDEME</a:t>
                      </a:r>
                      <a:r>
                        <a:rPr lang="tr-TR" sz="1400" baseline="0" dirty="0"/>
                        <a:t> ŞEKLİ</a:t>
                      </a:r>
                      <a:endParaRPr lang="tr-TR" sz="1400" dirty="0"/>
                    </a:p>
                  </a:txBody>
                  <a:tcPr marL="68580" marR="68580" marT="34290" marB="34290"/>
                </a:tc>
                <a:tc>
                  <a:txBody>
                    <a:bodyPr/>
                    <a:lstStyle/>
                    <a:p>
                      <a:pPr algn="ctr"/>
                      <a:r>
                        <a:rPr lang="tr-TR" sz="1400" dirty="0"/>
                        <a:t>TEKLİF</a:t>
                      </a:r>
                    </a:p>
                  </a:txBody>
                  <a:tcPr marL="68580" marR="68580" marT="34290" marB="34290"/>
                </a:tc>
                <a:extLst>
                  <a:ext uri="{0D108BD9-81ED-4DB2-BD59-A6C34878D82A}">
                    <a16:rowId xmlns:a16="http://schemas.microsoft.com/office/drawing/2014/main" val="10000"/>
                  </a:ext>
                </a:extLst>
              </a:tr>
              <a:tr h="685800">
                <a:tc>
                  <a:txBody>
                    <a:bodyPr/>
                    <a:lstStyle/>
                    <a:p>
                      <a:r>
                        <a:rPr lang="tr-TR" sz="1400" dirty="0"/>
                        <a:t>A</a:t>
                      </a:r>
                    </a:p>
                  </a:txBody>
                  <a:tcPr marL="68580" marR="68580" marT="34290" marB="34290"/>
                </a:tc>
                <a:tc>
                  <a:txBody>
                    <a:bodyPr/>
                    <a:lstStyle/>
                    <a:p>
                      <a:r>
                        <a:rPr lang="tr-TR" sz="1400" dirty="0" smtClean="0"/>
                        <a:t>PEŞİN</a:t>
                      </a:r>
                    </a:p>
                    <a:p>
                      <a:endParaRPr lang="tr-TR" sz="1400" dirty="0" smtClean="0"/>
                    </a:p>
                    <a:p>
                      <a:endParaRPr lang="tr-TR" sz="1400" dirty="0"/>
                    </a:p>
                  </a:txBody>
                  <a:tcPr marL="68580" marR="68580" marT="34290" marB="34290"/>
                </a:tc>
                <a:tc>
                  <a:txBody>
                    <a:bodyPr/>
                    <a:lstStyle/>
                    <a:p>
                      <a:pPr algn="ctr"/>
                      <a:r>
                        <a:rPr lang="tr-TR" sz="1400" dirty="0"/>
                        <a:t> 17.000 TL</a:t>
                      </a:r>
                    </a:p>
                  </a:txBody>
                  <a:tcPr marL="68580" marR="68580" marT="34290" marB="34290"/>
                </a:tc>
                <a:extLst>
                  <a:ext uri="{0D108BD9-81ED-4DB2-BD59-A6C34878D82A}">
                    <a16:rowId xmlns:a16="http://schemas.microsoft.com/office/drawing/2014/main" val="10001"/>
                  </a:ext>
                </a:extLst>
              </a:tr>
              <a:tr h="919059">
                <a:tc>
                  <a:txBody>
                    <a:bodyPr/>
                    <a:lstStyle/>
                    <a:p>
                      <a:r>
                        <a:rPr lang="tr-TR" sz="1400" dirty="0"/>
                        <a:t>B</a:t>
                      </a:r>
                    </a:p>
                  </a:txBody>
                  <a:tcPr marL="68580" marR="68580" marT="34290" marB="34290"/>
                </a:tc>
                <a:tc>
                  <a:txBody>
                    <a:bodyPr/>
                    <a:lstStyle/>
                    <a:p>
                      <a:r>
                        <a:rPr lang="tr-TR" sz="1400" dirty="0"/>
                        <a:t>TESLİMATTAN 100 GÜN SONRA </a:t>
                      </a:r>
                    </a:p>
                  </a:txBody>
                  <a:tcPr marL="68580" marR="68580" marT="34290" marB="34290"/>
                </a:tc>
                <a:tc>
                  <a:txBody>
                    <a:bodyPr/>
                    <a:lstStyle/>
                    <a:p>
                      <a:pPr algn="ctr"/>
                      <a:r>
                        <a:rPr lang="tr-TR" sz="1400"/>
                        <a:t>17.838.356 TL</a:t>
                      </a:r>
                    </a:p>
                  </a:txBody>
                  <a:tcPr marL="68580" marR="68580" marT="34290" marB="34290"/>
                </a:tc>
                <a:extLst>
                  <a:ext uri="{0D108BD9-81ED-4DB2-BD59-A6C34878D82A}">
                    <a16:rowId xmlns:a16="http://schemas.microsoft.com/office/drawing/2014/main" val="10002"/>
                  </a:ext>
                </a:extLst>
              </a:tr>
              <a:tr h="919059">
                <a:tc>
                  <a:txBody>
                    <a:bodyPr/>
                    <a:lstStyle/>
                    <a:p>
                      <a:r>
                        <a:rPr lang="tr-TR" sz="1400" dirty="0"/>
                        <a:t>C</a:t>
                      </a:r>
                    </a:p>
                  </a:txBody>
                  <a:tcPr marL="68580" marR="68580" marT="34290" marB="34290"/>
                </a:tc>
                <a:tc>
                  <a:txBody>
                    <a:bodyPr/>
                    <a:lstStyle/>
                    <a:p>
                      <a:r>
                        <a:rPr lang="tr-TR" sz="1400" dirty="0"/>
                        <a:t>HER AY SONUNDA 12 EŞİT TAKSİTLE </a:t>
                      </a:r>
                    </a:p>
                  </a:txBody>
                  <a:tcPr marL="68580" marR="68580" marT="34290" marB="34290"/>
                </a:tc>
                <a:tc>
                  <a:txBody>
                    <a:bodyPr/>
                    <a:lstStyle/>
                    <a:p>
                      <a:pPr algn="ctr"/>
                      <a:r>
                        <a:rPr lang="tr-TR" sz="1400" dirty="0"/>
                        <a:t>1.575 TL</a:t>
                      </a:r>
                    </a:p>
                  </a:txBody>
                  <a:tcPr marL="68580" marR="68580" marT="34290" marB="34290"/>
                </a:tc>
                <a:extLst>
                  <a:ext uri="{0D108BD9-81ED-4DB2-BD59-A6C34878D82A}">
                    <a16:rowId xmlns:a16="http://schemas.microsoft.com/office/drawing/2014/main" val="10003"/>
                  </a:ext>
                </a:extLst>
              </a:tr>
            </a:tbl>
          </a:graphicData>
        </a:graphic>
      </p:graphicFrame>
      <p:sp>
        <p:nvSpPr>
          <p:cNvPr id="3" name="AutoShape 2" descr="blob:https://web.whatsapp.com/2b8ac11f-a2ad-44ab-b4b2-3e01883552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90860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rot="16200000">
            <a:off x="1151620" y="-970275"/>
            <a:ext cx="6696744" cy="8999984"/>
          </a:xfrm>
          <a:prstGeom prst="rect">
            <a:avLst/>
          </a:prstGeom>
        </p:spPr>
      </p:pic>
    </p:spTree>
    <p:extLst>
      <p:ext uri="{BB962C8B-B14F-4D97-AF65-F5344CB8AC3E}">
        <p14:creationId xmlns:p14="http://schemas.microsoft.com/office/powerpoint/2010/main" val="58221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0624" y="332656"/>
            <a:ext cx="7886700" cy="1055076"/>
          </a:xfrm>
        </p:spPr>
        <p:txBody>
          <a:bodyPr>
            <a:noAutofit/>
          </a:bodyPr>
          <a:lstStyle/>
          <a:p>
            <a:pPr algn="ctr"/>
            <a:r>
              <a:rPr lang="tr-TR" sz="3200" b="1" dirty="0">
                <a:solidFill>
                  <a:prstClr val="black"/>
                </a:solidFill>
              </a:rPr>
              <a:t>SATIN ALMA VE TEDARİK ZİNCİRİ YÖNETİMİ</a:t>
            </a:r>
            <a:br>
              <a:rPr lang="tr-TR" sz="3200" b="1" dirty="0">
                <a:solidFill>
                  <a:prstClr val="black"/>
                </a:solidFill>
              </a:rPr>
            </a:br>
            <a:r>
              <a:rPr lang="tr-TR" sz="3200" b="1" dirty="0">
                <a:solidFill>
                  <a:prstClr val="black"/>
                </a:solidFill>
              </a:rPr>
              <a:t>FİYATLAMA</a:t>
            </a:r>
            <a:br>
              <a:rPr lang="tr-TR" sz="3200" b="1" dirty="0">
                <a:solidFill>
                  <a:prstClr val="black"/>
                </a:solidFill>
              </a:rPr>
            </a:br>
            <a:endParaRPr lang="tr-TR" sz="3200" b="1" dirty="0"/>
          </a:p>
        </p:txBody>
      </p:sp>
      <p:sp>
        <p:nvSpPr>
          <p:cNvPr id="3" name="İçerik Yer Tutucusu 2"/>
          <p:cNvSpPr>
            <a:spLocks noGrp="1"/>
          </p:cNvSpPr>
          <p:nvPr>
            <p:ph idx="1"/>
          </p:nvPr>
        </p:nvSpPr>
        <p:spPr>
          <a:xfrm>
            <a:off x="628652" y="1754070"/>
            <a:ext cx="7886700" cy="4771274"/>
          </a:xfrm>
        </p:spPr>
        <p:txBody>
          <a:bodyPr>
            <a:normAutofit/>
          </a:bodyPr>
          <a:lstStyle/>
          <a:p>
            <a:r>
              <a:rPr lang="tr-TR" sz="2800" dirty="0"/>
              <a:t>XXX Firması  üretiminde kullanılmak üzere Çin den iplik ithal edecektir. Çinli firma:</a:t>
            </a:r>
          </a:p>
          <a:p>
            <a:r>
              <a:rPr lang="tr-TR" sz="2800" dirty="0"/>
              <a:t> peşin alındığı takdirde 2,5 $/kg, </a:t>
            </a:r>
          </a:p>
          <a:p>
            <a:r>
              <a:rPr lang="tr-TR" sz="2800" dirty="0"/>
              <a:t>3 ay vadeli alındığında 2,5375$/kg, </a:t>
            </a:r>
          </a:p>
          <a:p>
            <a:r>
              <a:rPr lang="tr-TR" sz="2800" dirty="0"/>
              <a:t>7 ay vadeli alındığında 2,6166 $/kg fiyatı teklif etmektedir. Türkiye de kredi kullanıldığı takdirde yıllık USD maliyeti %5 tir. Firmanın güçlü öz sermaye yapısı olmasına karşılık Finansman Müdürü 7 aylık vade ile alınması konusunda ısrar etmektedir. Şirket Müdürü, siz Satın Alma Müdürüne sorduğunda cevabınız ne olacaktır? </a:t>
            </a:r>
          </a:p>
          <a:p>
            <a:endParaRPr lang="tr-TR" sz="2800" dirty="0"/>
          </a:p>
        </p:txBody>
      </p:sp>
    </p:spTree>
    <p:extLst>
      <p:ext uri="{BB962C8B-B14F-4D97-AF65-F5344CB8AC3E}">
        <p14:creationId xmlns:p14="http://schemas.microsoft.com/office/powerpoint/2010/main" val="2551423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BASİT FAİZ</a:t>
            </a:r>
            <a:endParaRPr lang="tr-TR" dirty="0"/>
          </a:p>
        </p:txBody>
      </p:sp>
      <p:sp>
        <p:nvSpPr>
          <p:cNvPr id="5" name="İçerik Yer Tutucusu 4"/>
          <p:cNvSpPr>
            <a:spLocks noGrp="1"/>
          </p:cNvSpPr>
          <p:nvPr>
            <p:ph idx="1"/>
          </p:nvPr>
        </p:nvSpPr>
        <p:spPr>
          <a:xfrm>
            <a:off x="251520" y="1600200"/>
            <a:ext cx="8640960" cy="4853136"/>
          </a:xfrm>
        </p:spPr>
        <p:txBody>
          <a:bodyPr/>
          <a:lstStyle/>
          <a:p>
            <a:r>
              <a:rPr lang="tr-TR" b="1" dirty="0" smtClean="0"/>
              <a:t>1. FAİZ NEDİR?</a:t>
            </a:r>
          </a:p>
          <a:p>
            <a:r>
              <a:rPr lang="tr-TR" dirty="0" smtClean="0"/>
              <a:t>Herhangi bir yatırımcı elindeki parayı kullanmak isteyen kişiye belirli bir süre için ödünç olarak verdiğinde, ödünç alan kişi aldığı bu parayla birlikte </a:t>
            </a:r>
            <a:r>
              <a:rPr lang="tr-TR" b="1" dirty="0" smtClean="0">
                <a:solidFill>
                  <a:srgbClr val="FF0000"/>
                </a:solidFill>
              </a:rPr>
              <a:t>FAİZ</a:t>
            </a:r>
            <a:r>
              <a:rPr lang="tr-TR" dirty="0" smtClean="0"/>
              <a:t> olarak adlandırılan paranın kullanımı için yüklendiği ücreti geri öder.</a:t>
            </a:r>
          </a:p>
        </p:txBody>
      </p:sp>
    </p:spTree>
    <p:extLst>
      <p:ext uri="{BB962C8B-B14F-4D97-AF65-F5344CB8AC3E}">
        <p14:creationId xmlns:p14="http://schemas.microsoft.com/office/powerpoint/2010/main" val="255178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Yatırımcı açısından faiz, yatırdığı paranın geliridir.</a:t>
            </a:r>
          </a:p>
          <a:p>
            <a:r>
              <a:rPr lang="tr-TR" dirty="0" smtClean="0"/>
              <a:t>Başlangıçta yatırılan para </a:t>
            </a:r>
            <a:r>
              <a:rPr lang="tr-TR" b="1" dirty="0" smtClean="0">
                <a:solidFill>
                  <a:srgbClr val="FF0000"/>
                </a:solidFill>
              </a:rPr>
              <a:t>ANA PARA</a:t>
            </a:r>
            <a:r>
              <a:rPr lang="tr-TR" dirty="0" smtClean="0"/>
              <a:t>,</a:t>
            </a:r>
          </a:p>
          <a:p>
            <a:r>
              <a:rPr lang="tr-TR" dirty="0" smtClean="0"/>
              <a:t>Ana para ile faizin toplamı; </a:t>
            </a:r>
            <a:r>
              <a:rPr lang="tr-TR" b="1" dirty="0" smtClean="0">
                <a:solidFill>
                  <a:srgbClr val="FF0000"/>
                </a:solidFill>
              </a:rPr>
              <a:t>TUTAR, BİRİKMİŞ DEĞER ya da GELECEK DEĞER </a:t>
            </a:r>
            <a:r>
              <a:rPr lang="tr-TR" dirty="0" smtClean="0"/>
              <a:t>olarak bilinir</a:t>
            </a:r>
          </a:p>
          <a:p>
            <a:endParaRPr lang="tr-TR" dirty="0" smtClean="0"/>
          </a:p>
          <a:p>
            <a:r>
              <a:rPr lang="tr-TR" dirty="0" smtClean="0"/>
              <a:t>Genellikle faiz oranları yıllık %15, %50, %80 gibi yüzdeler ile ifade edilir. Ancak finansal hesaplamalarda bu sayılar 0,15 – 0,5 – 0,8 gibi ondalık olarak yazılır.</a:t>
            </a:r>
            <a:endParaRPr lang="tr-TR" dirty="0"/>
          </a:p>
        </p:txBody>
      </p:sp>
    </p:spTree>
    <p:extLst>
      <p:ext uri="{BB962C8B-B14F-4D97-AF65-F5344CB8AC3E}">
        <p14:creationId xmlns:p14="http://schemas.microsoft.com/office/powerpoint/2010/main" val="3768145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p:sp>
        <p:nvSpPr>
          <p:cNvPr id="3" name="İçerik Yer Tutucusu 2"/>
          <p:cNvSpPr>
            <a:spLocks noGrp="1"/>
          </p:cNvSpPr>
          <p:nvPr>
            <p:ph idx="1"/>
          </p:nvPr>
        </p:nvSpPr>
        <p:spPr>
          <a:xfrm>
            <a:off x="179512" y="1268760"/>
            <a:ext cx="8712968" cy="5184576"/>
          </a:xfrm>
        </p:spPr>
        <p:txBody>
          <a:bodyPr>
            <a:normAutofit fontScale="92500" lnSpcReduction="20000"/>
          </a:bodyPr>
          <a:lstStyle/>
          <a:p>
            <a:r>
              <a:rPr lang="tr-TR" b="1" dirty="0" smtClean="0"/>
              <a:t>2.1 BASİT FAİZ</a:t>
            </a:r>
          </a:p>
          <a:p>
            <a:r>
              <a:rPr lang="tr-TR" b="1" dirty="0" smtClean="0"/>
              <a:t>2.1.1 Faiz tutarının bulunması</a:t>
            </a:r>
          </a:p>
          <a:p>
            <a:r>
              <a:rPr lang="tr-TR" dirty="0" smtClean="0"/>
              <a:t>Basit faiz anaparanın, yıllık faiz oranı ve yıl sayısının çarpımına eşittir. Basit faizi hesaplamada kullanılan formül:</a:t>
            </a:r>
          </a:p>
          <a:p>
            <a:r>
              <a:rPr lang="tr-TR" b="1" dirty="0" smtClean="0"/>
              <a:t>F= Ş x i x n</a:t>
            </a:r>
          </a:p>
          <a:p>
            <a:r>
              <a:rPr lang="tr-TR" dirty="0" smtClean="0"/>
              <a:t>F= Faiz</a:t>
            </a:r>
          </a:p>
          <a:p>
            <a:r>
              <a:rPr lang="tr-TR" dirty="0" smtClean="0"/>
              <a:t>Ş=Anapara</a:t>
            </a:r>
          </a:p>
          <a:p>
            <a:r>
              <a:rPr lang="tr-TR" dirty="0" smtClean="0"/>
              <a:t>i=Faiz oranı</a:t>
            </a:r>
          </a:p>
          <a:p>
            <a:r>
              <a:rPr lang="tr-TR" dirty="0"/>
              <a:t>n</a:t>
            </a:r>
            <a:r>
              <a:rPr lang="tr-TR" dirty="0" smtClean="0"/>
              <a:t>= Zamanı(faiz yürütülen gün sayısı/360 ya da 365 günü) temsil eder.</a:t>
            </a:r>
            <a:endParaRPr lang="tr-TR" dirty="0"/>
          </a:p>
        </p:txBody>
      </p:sp>
    </p:spTree>
    <p:extLst>
      <p:ext uri="{BB962C8B-B14F-4D97-AF65-F5344CB8AC3E}">
        <p14:creationId xmlns:p14="http://schemas.microsoft.com/office/powerpoint/2010/main" val="1587192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179512" y="1600200"/>
                <a:ext cx="8784976" cy="5069160"/>
              </a:xfrm>
            </p:spPr>
            <p:txBody>
              <a:bodyPr>
                <a:normAutofit fontScale="92500" lnSpcReduction="10000"/>
              </a:bodyPr>
              <a:lstStyle/>
              <a:p>
                <a:r>
                  <a:rPr lang="tr-TR" dirty="0" smtClean="0"/>
                  <a:t>Örnek: Yıllık faiz oranı %50 olan 20.000.000 TL’lik bir borç için 72 gün sonra kaç TL faiz ödenir.</a:t>
                </a:r>
              </a:p>
              <a:p>
                <a:r>
                  <a:rPr lang="tr-TR" b="1" dirty="0" smtClean="0"/>
                  <a:t>F= Ş x i x n</a:t>
                </a:r>
              </a:p>
              <a:p>
                <a:r>
                  <a:rPr lang="tr-TR" dirty="0" smtClean="0"/>
                  <a:t>F= 20.000.000x0,5 x</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72</m:t>
                        </m:r>
                      </m:num>
                      <m:den>
                        <m:r>
                          <a:rPr lang="tr-TR" b="0" i="1" smtClean="0">
                            <a:latin typeface="Cambria Math"/>
                          </a:rPr>
                          <m:t>360</m:t>
                        </m:r>
                      </m:den>
                    </m:f>
                  </m:oMath>
                </a14:m>
                <a:r>
                  <a:rPr lang="tr-TR" dirty="0" smtClean="0"/>
                  <a:t> = 2.000.000 TL</a:t>
                </a:r>
              </a:p>
              <a:p>
                <a:r>
                  <a:rPr lang="tr-TR" b="1" dirty="0" smtClean="0"/>
                  <a:t>YA DA ŞU FORMÜLLER KULLANILABİLİR:</a:t>
                </a:r>
              </a:p>
              <a:p>
                <a:r>
                  <a:rPr lang="tr-TR" dirty="0" smtClean="0"/>
                  <a:t>F=</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𝑎𝑛𝑡</m:t>
                        </m:r>
                      </m:num>
                      <m:den>
                        <m:r>
                          <a:rPr lang="tr-TR" b="0" i="1" smtClean="0">
                            <a:latin typeface="Cambria Math"/>
                          </a:rPr>
                          <m:t>100</m:t>
                        </m:r>
                      </m:den>
                    </m:f>
                  </m:oMath>
                </a14:m>
                <a:r>
                  <a:rPr lang="tr-TR" dirty="0" smtClean="0"/>
                  <a:t> (Yıllık faiz hesaplamalarında)</a:t>
                </a:r>
              </a:p>
              <a:p>
                <a:r>
                  <a:rPr lang="tr-TR" dirty="0" smtClean="0"/>
                  <a:t>F=</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𝑎𝑛𝑡</m:t>
                        </m:r>
                      </m:num>
                      <m:den>
                        <m:r>
                          <a:rPr lang="tr-TR" b="0" i="1" smtClean="0">
                            <a:latin typeface="Cambria Math"/>
                          </a:rPr>
                          <m:t>1200</m:t>
                        </m:r>
                      </m:den>
                    </m:f>
                  </m:oMath>
                </a14:m>
                <a:r>
                  <a:rPr lang="tr-TR" dirty="0" smtClean="0"/>
                  <a:t> (Aylık faiz hesaplamalarında)</a:t>
                </a:r>
              </a:p>
              <a:p>
                <a:r>
                  <a:rPr lang="tr-TR" dirty="0" smtClean="0"/>
                  <a:t>F=</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a:rPr>
                          <m:t>𝑎𝑛𝑡</m:t>
                        </m:r>
                      </m:num>
                      <m:den>
                        <m:r>
                          <a:rPr lang="tr-TR" b="0" i="1" smtClean="0">
                            <a:latin typeface="Cambria Math"/>
                          </a:rPr>
                          <m:t>36000</m:t>
                        </m:r>
                      </m:den>
                    </m:f>
                  </m:oMath>
                </a14:m>
                <a:r>
                  <a:rPr lang="tr-TR" dirty="0" smtClean="0"/>
                  <a:t>(Günlük faiz hesaplamalarında kullanılır)</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179512" y="1600200"/>
                <a:ext cx="8784976" cy="5069160"/>
              </a:xfrm>
              <a:blipFill rotWithShape="1">
                <a:blip r:embed="rId2"/>
                <a:stretch>
                  <a:fillRect l="-1387" t="-2407"/>
                </a:stretch>
              </a:blipFill>
            </p:spPr>
            <p:txBody>
              <a:bodyPr/>
              <a:lstStyle/>
              <a:p>
                <a:r>
                  <a:rPr lang="tr-TR">
                    <a:noFill/>
                  </a:rPr>
                  <a:t> </a:t>
                </a:r>
              </a:p>
            </p:txBody>
          </p:sp>
        </mc:Fallback>
      </mc:AlternateContent>
    </p:spTree>
    <p:extLst>
      <p:ext uri="{BB962C8B-B14F-4D97-AF65-F5344CB8AC3E}">
        <p14:creationId xmlns:p14="http://schemas.microsoft.com/office/powerpoint/2010/main" val="91003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BASİT FAİZ</a:t>
            </a:r>
            <a:endParaRPr lang="tr-TR" dirty="0"/>
          </a:p>
        </p:txBody>
      </p:sp>
      <p:sp>
        <p:nvSpPr>
          <p:cNvPr id="3" name="İçerik Yer Tutucusu 2"/>
          <p:cNvSpPr>
            <a:spLocks noGrp="1"/>
          </p:cNvSpPr>
          <p:nvPr>
            <p:ph idx="1"/>
          </p:nvPr>
        </p:nvSpPr>
        <p:spPr/>
        <p:txBody>
          <a:bodyPr/>
          <a:lstStyle/>
          <a:p>
            <a:r>
              <a:rPr lang="tr-TR" dirty="0" smtClean="0"/>
              <a:t>Burada:</a:t>
            </a:r>
          </a:p>
          <a:p>
            <a:r>
              <a:rPr lang="tr-TR" dirty="0"/>
              <a:t>a</a:t>
            </a:r>
            <a:r>
              <a:rPr lang="tr-TR" dirty="0" smtClean="0"/>
              <a:t>= Şimdiki değeri,</a:t>
            </a:r>
          </a:p>
          <a:p>
            <a:r>
              <a:rPr lang="tr-TR" dirty="0"/>
              <a:t>n</a:t>
            </a:r>
            <a:r>
              <a:rPr lang="tr-TR" dirty="0" smtClean="0"/>
              <a:t>= süreyi(yıl/ay/gün)</a:t>
            </a:r>
          </a:p>
          <a:p>
            <a:r>
              <a:rPr lang="tr-TR" dirty="0" smtClean="0"/>
              <a:t>F= faiz tutarını,</a:t>
            </a:r>
          </a:p>
          <a:p>
            <a:r>
              <a:rPr lang="tr-TR" dirty="0"/>
              <a:t>t</a:t>
            </a:r>
            <a:r>
              <a:rPr lang="tr-TR" dirty="0" smtClean="0"/>
              <a:t>= Faiz oranını temsil eder</a:t>
            </a:r>
            <a:endParaRPr lang="tr-TR" dirty="0"/>
          </a:p>
        </p:txBody>
      </p:sp>
    </p:spTree>
    <p:extLst>
      <p:ext uri="{BB962C8B-B14F-4D97-AF65-F5344CB8AC3E}">
        <p14:creationId xmlns:p14="http://schemas.microsoft.com/office/powerpoint/2010/main" val="1849310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1657</Words>
  <Application>Microsoft Office PowerPoint</Application>
  <PresentationFormat>Ekran Gösterisi (4:3)</PresentationFormat>
  <Paragraphs>270</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42</vt:i4>
      </vt:variant>
    </vt:vector>
  </HeadingPairs>
  <TitlesOfParts>
    <vt:vector size="50" baseType="lpstr">
      <vt:lpstr>Arial</vt:lpstr>
      <vt:lpstr>Calibri</vt:lpstr>
      <vt:lpstr>Calibri Light</vt:lpstr>
      <vt:lpstr>Cambria Math</vt:lpstr>
      <vt:lpstr>Wingdings</vt:lpstr>
      <vt:lpstr>Ofis Teması</vt:lpstr>
      <vt:lpstr>Office Teması</vt:lpstr>
      <vt:lpstr>1_Office Teması</vt:lpstr>
      <vt:lpstr> FİNANS MATEMATİĞİ  </vt:lpstr>
      <vt:lpstr>FİNANS MATEMATİĞİNE  GİRİŞ </vt:lpstr>
      <vt:lpstr>SATIN ALMA VE TEDARİK ZİNCİRİ YÖNETİMİ FİYATLAMA </vt:lpstr>
      <vt:lpstr>SATIN ALMA VE TEDARİK ZİNCİRİ YÖNETİMİ FİYATLAMA </vt:lpstr>
      <vt:lpstr>BASİT FAİZ</vt:lpstr>
      <vt:lpstr>BASİT FAİZ</vt:lpstr>
      <vt:lpstr>BASİT FAİZ</vt:lpstr>
      <vt:lpstr>BASİT FAİZ</vt:lpstr>
      <vt:lpstr>BASİT FAİZ</vt:lpstr>
      <vt:lpstr>BASİT FAİZ</vt:lpstr>
      <vt:lpstr>BASİT FAİZ</vt:lpstr>
      <vt:lpstr>BASİT FAİZ</vt:lpstr>
      <vt:lpstr>BASİT FAİZ</vt:lpstr>
      <vt:lpstr>BASİT FAİZ</vt:lpstr>
      <vt:lpstr>BİLEŞİK FAİZ</vt:lpstr>
      <vt:lpstr>BİLEŞİK FAİZ</vt:lpstr>
      <vt:lpstr>BİLEŞİK FAİZ</vt:lpstr>
      <vt:lpstr>BİLEŞİK FAİZ</vt:lpstr>
      <vt:lpstr>BİLEŞİK FAİZ</vt:lpstr>
      <vt:lpstr>BİLEŞİK FAİZ</vt:lpstr>
      <vt:lpstr>BİLEŞİK FAİZ</vt:lpstr>
      <vt:lpstr>BİLEŞİK FAİZ</vt:lpstr>
      <vt:lpstr>BİLEŞİK FAİZ</vt:lpstr>
      <vt:lpstr>BİLEŞİK FAİZ</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ANÜİTE HESAPLAMALARI</vt:lpstr>
      <vt:lpstr>SATIN ALMA VE TEDARİK ZİNCİRİ YÖNETİMİ FİYATLAMA </vt:lpstr>
      <vt:lpstr>SATIN ALMA VE TEDARİK ZİNCİRİ YÖNETİMİ FİYATLAMA FİNANS MATEMATİĞİ</vt:lpstr>
      <vt:lpstr>PowerPoint Sunusu</vt:lpstr>
      <vt:lpstr>SATIN ALMA VE TEDARİK ZİNCİRİ YÖNETİMİ FİYATLAMA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 MATEMATİĞİNE  GİRİŞ</dc:title>
  <dc:creator>user</dc:creator>
  <cp:lastModifiedBy>tayfun</cp:lastModifiedBy>
  <cp:revision>34</cp:revision>
  <dcterms:created xsi:type="dcterms:W3CDTF">2015-05-21T11:17:01Z</dcterms:created>
  <dcterms:modified xsi:type="dcterms:W3CDTF">2020-06-11T15:00:49Z</dcterms:modified>
</cp:coreProperties>
</file>